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6" r:id="rId1"/>
  </p:sldMasterIdLst>
  <p:notesMasterIdLst>
    <p:notesMasterId r:id="rId27"/>
  </p:notesMasterIdLst>
  <p:sldIdLst>
    <p:sldId id="256" r:id="rId2"/>
    <p:sldId id="258" r:id="rId3"/>
    <p:sldId id="278" r:id="rId4"/>
    <p:sldId id="268" r:id="rId5"/>
    <p:sldId id="279" r:id="rId6"/>
    <p:sldId id="283" r:id="rId7"/>
    <p:sldId id="284" r:id="rId8"/>
    <p:sldId id="285" r:id="rId9"/>
    <p:sldId id="286" r:id="rId10"/>
    <p:sldId id="269" r:id="rId11"/>
    <p:sldId id="280" r:id="rId12"/>
    <p:sldId id="287" r:id="rId13"/>
    <p:sldId id="288" r:id="rId14"/>
    <p:sldId id="296" r:id="rId15"/>
    <p:sldId id="290" r:id="rId16"/>
    <p:sldId id="291" r:id="rId17"/>
    <p:sldId id="292" r:id="rId18"/>
    <p:sldId id="294" r:id="rId19"/>
    <p:sldId id="293" r:id="rId20"/>
    <p:sldId id="295" r:id="rId21"/>
    <p:sldId id="297" r:id="rId22"/>
    <p:sldId id="298" r:id="rId23"/>
    <p:sldId id="299" r:id="rId24"/>
    <p:sldId id="271" r:id="rId25"/>
    <p:sldId id="282" r:id="rId26"/>
  </p:sldIdLst>
  <p:sldSz cx="9144000" cy="6858000" type="screen4x3"/>
  <p:notesSz cx="6858000" cy="9144000"/>
  <p:embeddedFontLst>
    <p:embeddedFont>
      <p:font typeface="Bebas Neue" panose="020B0606020202050201" pitchFamily="34" charset="77"/>
      <p:regular r:id="rId28"/>
    </p:embeddedFont>
    <p:embeddedFont>
      <p:font typeface="Calibri" panose="020F0502020204030204" pitchFamily="34" charset="0"/>
      <p:regular r:id="rId29"/>
      <p:bold r:id="rId30"/>
      <p:italic r:id="rId31"/>
      <p:boldItalic r:id="rId32"/>
    </p:embeddedFont>
    <p:embeddedFont>
      <p:font typeface="Franklin Gothic" panose="020B0603020102020204" pitchFamily="34" charset="0"/>
      <p:regular r:id="rId33"/>
      <p:bold r:id="rId34"/>
      <p:italic r:id="rId35"/>
      <p:boldItalic r:id="rId36"/>
    </p:embeddedFont>
    <p:embeddedFont>
      <p:font typeface="Roboto Condensed" panose="02000000000000000000" pitchFamily="2" charset="0"/>
      <p:regular r:id="rId37"/>
      <p:bold r:id="rId38"/>
      <p:italic r:id="rId39"/>
      <p:boldItalic r:id="rId40"/>
    </p:embeddedFont>
    <p:embeddedFont>
      <p:font typeface="Roboto Mono" panose="020000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 roundtripDataSignature="AMtx7mjh55YtASMxGxdWv0tHa1ILLOVY8w==" r:id="rId58"/>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Osvaldo alfredo Rodriguez Veas"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189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9"/>
    <p:restoredTop sz="94631"/>
  </p:normalViewPr>
  <p:slideViewPr>
    <p:cSldViewPr snapToGrid="0" snapToObjects="1">
      <p:cViewPr varScale="1">
        <p:scale>
          <a:sx n="72" d="100"/>
          <a:sy n="72" d="100"/>
        </p:scale>
        <p:origin x="192" y="7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58"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font" Target="fonts/font14.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71447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63392f1e7f_0_4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63392f1e7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9570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3392f1e7f_0_5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63392f1e7f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78135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userDrawn="1">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2"/>
          <p:cNvSpPr/>
          <p:nvPr/>
        </p:nvSpPr>
        <p:spPr>
          <a:xfrm flipH="1">
            <a:off x="-1" y="0"/>
            <a:ext cx="4629587" cy="6858000"/>
          </a:xfrm>
          <a:custGeom>
            <a:avLst/>
            <a:gdLst/>
            <a:ahLst/>
            <a:cxnLst/>
            <a:rect l="l" t="t" r="r" b="b"/>
            <a:pathLst>
              <a:path w="6172782" h="6858000" extrusionOk="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1" name="Google Shape;11;p2"/>
          <p:cNvPicPr preferRelativeResize="0"/>
          <p:nvPr/>
        </p:nvPicPr>
        <p:blipFill rotWithShape="1">
          <a:blip r:embed="rId2">
            <a:alphaModFix/>
          </a:blip>
          <a:srcRect/>
          <a:stretch/>
        </p:blipFill>
        <p:spPr>
          <a:xfrm>
            <a:off x="20" y="11958"/>
            <a:ext cx="4518116" cy="6840855"/>
          </a:xfrm>
          <a:custGeom>
            <a:avLst/>
            <a:gdLst/>
            <a:ahLst/>
            <a:cxnLst/>
            <a:rect l="l" t="t" r="r" b="b"/>
            <a:pathLst>
              <a:path w="6024154" h="6858000" extrusionOk="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ln>
            <a:noFill/>
          </a:ln>
        </p:spPr>
      </p:pic>
      <p:pic>
        <p:nvPicPr>
          <p:cNvPr id="12" name="Google Shape;12;p2"/>
          <p:cNvPicPr preferRelativeResize="0"/>
          <p:nvPr/>
        </p:nvPicPr>
        <p:blipFill rotWithShape="1">
          <a:blip r:embed="rId3">
            <a:alphaModFix/>
          </a:blip>
          <a:srcRect/>
          <a:stretch/>
        </p:blipFill>
        <p:spPr>
          <a:xfrm>
            <a:off x="5190123" y="212270"/>
            <a:ext cx="3748263" cy="586221"/>
          </a:xfrm>
          <a:prstGeom prst="rect">
            <a:avLst/>
          </a:prstGeom>
          <a:noFill/>
          <a:ln>
            <a:noFill/>
          </a:ln>
        </p:spPr>
      </p:pic>
      <p:sp>
        <p:nvSpPr>
          <p:cNvPr id="14" name="Google Shape;14;p2"/>
          <p:cNvSpPr txBox="1">
            <a:spLocks noGrp="1"/>
          </p:cNvSpPr>
          <p:nvPr>
            <p:ph type="subTitle" idx="1"/>
          </p:nvPr>
        </p:nvSpPr>
        <p:spPr>
          <a:xfrm>
            <a:off x="5284700" y="5620875"/>
            <a:ext cx="3603900" cy="873900"/>
          </a:xfrm>
          <a:prstGeom prst="rect">
            <a:avLst/>
          </a:prstGeom>
          <a:solidFill>
            <a:srgbClr val="DE3075"/>
          </a:solidFill>
          <a:ln>
            <a:noFill/>
          </a:ln>
        </p:spPr>
        <p:txBody>
          <a:bodyPr spcFirstLastPara="1" wrap="square" lIns="91425" tIns="0" rIns="182875" bIns="0" anchor="t" anchorCtr="0">
            <a:noAutofit/>
          </a:bodyPr>
          <a:lstStyle>
            <a:lvl1pPr lvl="0" algn="r" rtl="0">
              <a:spcBef>
                <a:spcPts val="1000"/>
              </a:spcBef>
              <a:spcAft>
                <a:spcPts val="0"/>
              </a:spcAft>
              <a:buNone/>
              <a:defRPr sz="4800" b="1">
                <a:solidFill>
                  <a:srgbClr val="FFFFFF"/>
                </a:solidFill>
                <a:latin typeface="Calibri" panose="020F0502020204030204" pitchFamily="34" charset="0"/>
                <a:cs typeface="Calibri" panose="020F0502020204030204" pitchFamily="34" charset="0"/>
              </a:defRPr>
            </a:lvl1pPr>
            <a:lvl2pPr lvl="1" algn="r" rtl="0">
              <a:spcBef>
                <a:spcPts val="1000"/>
              </a:spcBef>
              <a:spcAft>
                <a:spcPts val="0"/>
              </a:spcAft>
              <a:buNone/>
              <a:defRPr sz="4800" b="1">
                <a:solidFill>
                  <a:srgbClr val="FFFFFF"/>
                </a:solidFill>
              </a:defRPr>
            </a:lvl2pPr>
            <a:lvl3pPr lvl="2" algn="r" rtl="0">
              <a:spcBef>
                <a:spcPts val="1000"/>
              </a:spcBef>
              <a:spcAft>
                <a:spcPts val="0"/>
              </a:spcAft>
              <a:buNone/>
              <a:defRPr sz="4800" b="1">
                <a:solidFill>
                  <a:srgbClr val="FFFFFF"/>
                </a:solidFill>
              </a:defRPr>
            </a:lvl3pPr>
            <a:lvl4pPr lvl="3" algn="r" rtl="0">
              <a:spcBef>
                <a:spcPts val="1000"/>
              </a:spcBef>
              <a:spcAft>
                <a:spcPts val="0"/>
              </a:spcAft>
              <a:buNone/>
              <a:defRPr sz="4800" b="1">
                <a:solidFill>
                  <a:srgbClr val="FFFFFF"/>
                </a:solidFill>
              </a:defRPr>
            </a:lvl4pPr>
            <a:lvl5pPr lvl="4" algn="r" rtl="0">
              <a:spcBef>
                <a:spcPts val="1000"/>
              </a:spcBef>
              <a:spcAft>
                <a:spcPts val="0"/>
              </a:spcAft>
              <a:buNone/>
              <a:defRPr sz="4800" b="1">
                <a:solidFill>
                  <a:srgbClr val="FFFFFF"/>
                </a:solidFill>
              </a:defRPr>
            </a:lvl5pPr>
            <a:lvl6pPr lvl="5" algn="r" rtl="0">
              <a:spcBef>
                <a:spcPts val="1000"/>
              </a:spcBef>
              <a:spcAft>
                <a:spcPts val="0"/>
              </a:spcAft>
              <a:buNone/>
              <a:defRPr sz="4800" b="1">
                <a:solidFill>
                  <a:srgbClr val="FFFFFF"/>
                </a:solidFill>
              </a:defRPr>
            </a:lvl6pPr>
            <a:lvl7pPr lvl="6" algn="r" rtl="0">
              <a:spcBef>
                <a:spcPts val="1000"/>
              </a:spcBef>
              <a:spcAft>
                <a:spcPts val="0"/>
              </a:spcAft>
              <a:buNone/>
              <a:defRPr sz="4800" b="1">
                <a:solidFill>
                  <a:srgbClr val="FFFFFF"/>
                </a:solidFill>
              </a:defRPr>
            </a:lvl7pPr>
            <a:lvl8pPr lvl="7" algn="r" rtl="0">
              <a:spcBef>
                <a:spcPts val="1000"/>
              </a:spcBef>
              <a:spcAft>
                <a:spcPts val="0"/>
              </a:spcAft>
              <a:buNone/>
              <a:defRPr sz="4800" b="1">
                <a:solidFill>
                  <a:srgbClr val="FFFFFF"/>
                </a:solidFill>
              </a:defRPr>
            </a:lvl8pPr>
            <a:lvl9pPr lvl="8" algn="r" rtl="0">
              <a:spcBef>
                <a:spcPts val="1000"/>
              </a:spcBef>
              <a:spcAft>
                <a:spcPts val="0"/>
              </a:spcAft>
              <a:buNone/>
              <a:defRPr sz="4800" b="1">
                <a:solidFill>
                  <a:srgbClr val="FFFFFF"/>
                </a:solidFill>
              </a:defRPr>
            </a:lvl9pPr>
          </a:lstStyle>
          <a:p>
            <a:endParaRPr/>
          </a:p>
        </p:txBody>
      </p:sp>
      <p:sp>
        <p:nvSpPr>
          <p:cNvPr id="7" name="Google Shape;13;p2">
            <a:extLst>
              <a:ext uri="{FF2B5EF4-FFF2-40B4-BE49-F238E27FC236}">
                <a16:creationId xmlns:a16="http://schemas.microsoft.com/office/drawing/2014/main" id="{64854533-8DCC-1C49-8946-547AD8D471A7}"/>
              </a:ext>
            </a:extLst>
          </p:cNvPr>
          <p:cNvSpPr txBox="1">
            <a:spLocks noGrp="1"/>
          </p:cNvSpPr>
          <p:nvPr>
            <p:ph type="title"/>
          </p:nvPr>
        </p:nvSpPr>
        <p:spPr>
          <a:xfrm>
            <a:off x="3993775" y="2487700"/>
            <a:ext cx="4894800" cy="2891100"/>
          </a:xfrm>
          <a:prstGeom prst="rect">
            <a:avLst/>
          </a:prstGeom>
        </p:spPr>
        <p:txBody>
          <a:bodyPr spcFirstLastPara="1" wrap="square" lIns="91425" tIns="45700" rIns="91425" bIns="45700" anchor="b" anchorCtr="0">
            <a:noAutofit/>
          </a:bodyPr>
          <a:lstStyle>
            <a:lvl1pPr lvl="0" algn="r" rtl="0">
              <a:spcBef>
                <a:spcPts val="0"/>
              </a:spcBef>
              <a:spcAft>
                <a:spcPts val="0"/>
              </a:spcAft>
              <a:buNone/>
              <a:defRPr sz="6600">
                <a:latin typeface="Calibri" panose="020F0502020204030204" pitchFamily="34" charset="0"/>
                <a:cs typeface="Calibri" panose="020F0502020204030204" pitchFamily="34" charset="0"/>
              </a:defRPr>
            </a:lvl1pPr>
            <a:lvl2pPr lvl="1" algn="r" rtl="0">
              <a:spcBef>
                <a:spcPts val="0"/>
              </a:spcBef>
              <a:spcAft>
                <a:spcPts val="0"/>
              </a:spcAft>
              <a:buNone/>
              <a:defRPr sz="5600"/>
            </a:lvl2pPr>
            <a:lvl3pPr lvl="2" algn="r" rtl="0">
              <a:spcBef>
                <a:spcPts val="0"/>
              </a:spcBef>
              <a:spcAft>
                <a:spcPts val="0"/>
              </a:spcAft>
              <a:buNone/>
              <a:defRPr sz="5600"/>
            </a:lvl3pPr>
            <a:lvl4pPr lvl="3" algn="r" rtl="0">
              <a:spcBef>
                <a:spcPts val="0"/>
              </a:spcBef>
              <a:spcAft>
                <a:spcPts val="0"/>
              </a:spcAft>
              <a:buNone/>
              <a:defRPr sz="5600"/>
            </a:lvl4pPr>
            <a:lvl5pPr lvl="4" algn="r" rtl="0">
              <a:spcBef>
                <a:spcPts val="0"/>
              </a:spcBef>
              <a:spcAft>
                <a:spcPts val="0"/>
              </a:spcAft>
              <a:buNone/>
              <a:defRPr sz="5600"/>
            </a:lvl5pPr>
            <a:lvl6pPr lvl="5" algn="r" rtl="0">
              <a:spcBef>
                <a:spcPts val="0"/>
              </a:spcBef>
              <a:spcAft>
                <a:spcPts val="0"/>
              </a:spcAft>
              <a:buNone/>
              <a:defRPr sz="5600"/>
            </a:lvl6pPr>
            <a:lvl7pPr lvl="6" algn="r" rtl="0">
              <a:spcBef>
                <a:spcPts val="0"/>
              </a:spcBef>
              <a:spcAft>
                <a:spcPts val="0"/>
              </a:spcAft>
              <a:buNone/>
              <a:defRPr sz="5600"/>
            </a:lvl7pPr>
            <a:lvl8pPr lvl="7" algn="r" rtl="0">
              <a:spcBef>
                <a:spcPts val="0"/>
              </a:spcBef>
              <a:spcAft>
                <a:spcPts val="0"/>
              </a:spcAft>
              <a:buNone/>
              <a:defRPr sz="5600"/>
            </a:lvl8pPr>
            <a:lvl9pPr lvl="8" algn="r" rtl="0">
              <a:spcBef>
                <a:spcPts val="0"/>
              </a:spcBef>
              <a:spcAft>
                <a:spcPts val="0"/>
              </a:spcAft>
              <a:buNone/>
              <a:defRPr sz="5600"/>
            </a:lvl9pPr>
          </a:lstStyle>
          <a:p>
            <a:endParaRPr lang="es-ES_tradnl"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solidFill>
          <a:schemeClr val="bg2"/>
        </a:solidFill>
        <a:effectLst/>
      </p:bgPr>
    </p:bg>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EC7D9485-9D22-5647-86A2-61337F2EBDAC}"/>
              </a:ext>
            </a:extLst>
          </p:cNvPr>
          <p:cNvSpPr>
            <a:spLocks noGrp="1"/>
          </p:cNvSpPr>
          <p:nvPr>
            <p:ph type="body" sz="quarter" idx="11"/>
          </p:nvPr>
        </p:nvSpPr>
        <p:spPr>
          <a:xfrm>
            <a:off x="560387" y="2634922"/>
            <a:ext cx="8023225" cy="2275770"/>
          </a:xfrm>
          <a:prstGeom prst="rect">
            <a:avLst/>
          </a:prstGeom>
        </p:spPr>
        <p:txBody>
          <a:bodyPr anchor="ctr"/>
          <a:lstStyle>
            <a:lvl1pPr marL="50800" indent="0" algn="ctr">
              <a:buNone/>
              <a:defRPr sz="4000">
                <a:solidFill>
                  <a:schemeClr val="bg1"/>
                </a:solidFill>
                <a:latin typeface="Calibri" panose="020F0502020204030204" pitchFamily="34" charset="0"/>
                <a:cs typeface="Calibri" panose="020F0502020204030204" pitchFamily="34" charset="0"/>
              </a:defRPr>
            </a:lvl1pPr>
          </a:lstStyle>
          <a:p>
            <a:pPr lvl="0"/>
            <a:endParaRPr lang="es-ES_tradnl" dirty="0"/>
          </a:p>
        </p:txBody>
      </p:sp>
      <p:pic>
        <p:nvPicPr>
          <p:cNvPr id="6" name="Google Shape;12;p2">
            <a:extLst>
              <a:ext uri="{FF2B5EF4-FFF2-40B4-BE49-F238E27FC236}">
                <a16:creationId xmlns:a16="http://schemas.microsoft.com/office/drawing/2014/main" id="{0D343A73-BC54-BF4C-A259-A0C913A07BC0}"/>
              </a:ext>
            </a:extLst>
          </p:cNvPr>
          <p:cNvPicPr preferRelativeResize="0"/>
          <p:nvPr userDrawn="1"/>
        </p:nvPicPr>
        <p:blipFill rotWithShape="1">
          <a:blip r:embed="rId2">
            <a:alphaModFix/>
          </a:blip>
          <a:srcRect/>
          <a:stretch/>
        </p:blipFill>
        <p:spPr>
          <a:xfrm>
            <a:off x="6179349" y="392750"/>
            <a:ext cx="2759037" cy="459625"/>
          </a:xfrm>
          <a:prstGeom prst="rect">
            <a:avLst/>
          </a:prstGeom>
          <a:noFill/>
          <a:ln>
            <a:noFill/>
          </a:ln>
        </p:spPr>
      </p:pic>
      <p:sp>
        <p:nvSpPr>
          <p:cNvPr id="10" name="Marcador de texto 4">
            <a:extLst>
              <a:ext uri="{FF2B5EF4-FFF2-40B4-BE49-F238E27FC236}">
                <a16:creationId xmlns:a16="http://schemas.microsoft.com/office/drawing/2014/main" id="{A2F63D34-FBAE-5442-A997-D0933D828667}"/>
              </a:ext>
            </a:extLst>
          </p:cNvPr>
          <p:cNvSpPr>
            <a:spLocks noGrp="1"/>
          </p:cNvSpPr>
          <p:nvPr>
            <p:ph type="body" sz="quarter" idx="12"/>
          </p:nvPr>
        </p:nvSpPr>
        <p:spPr>
          <a:xfrm>
            <a:off x="560387" y="1632286"/>
            <a:ext cx="8023225" cy="665749"/>
          </a:xfrm>
          <a:prstGeom prst="rect">
            <a:avLst/>
          </a:prstGeom>
          <a:solidFill>
            <a:schemeClr val="accent1"/>
          </a:solidFill>
        </p:spPr>
        <p:txBody>
          <a:bodyPr/>
          <a:lstStyle>
            <a:lvl1pPr marL="50800" indent="0" algn="ctr">
              <a:buNone/>
              <a:defRPr sz="2800">
                <a:solidFill>
                  <a:schemeClr val="bg1"/>
                </a:solidFill>
                <a:latin typeface="Calibri" panose="020F0502020204030204" pitchFamily="34" charset="0"/>
                <a:cs typeface="Calibri" panose="020F0502020204030204" pitchFamily="34" charset="0"/>
              </a:defRPr>
            </a:lvl1pPr>
          </a:lstStyle>
          <a:p>
            <a:pPr lvl="0"/>
            <a:endParaRPr lang="es-ES_tradnl" dirty="0"/>
          </a:p>
        </p:txBody>
      </p:sp>
      <p:sp>
        <p:nvSpPr>
          <p:cNvPr id="11" name="Google Shape;165;p24">
            <a:extLst>
              <a:ext uri="{FF2B5EF4-FFF2-40B4-BE49-F238E27FC236}">
                <a16:creationId xmlns:a16="http://schemas.microsoft.com/office/drawing/2014/main" id="{ED241A5B-D2F8-1D45-8F9D-D1D4B48E7814}"/>
              </a:ext>
            </a:extLst>
          </p:cNvPr>
          <p:cNvSpPr/>
          <p:nvPr userDrawn="1"/>
        </p:nvSpPr>
        <p:spPr>
          <a:xfrm>
            <a:off x="770850" y="212725"/>
            <a:ext cx="903600"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6;p24">
            <a:extLst>
              <a:ext uri="{FF2B5EF4-FFF2-40B4-BE49-F238E27FC236}">
                <a16:creationId xmlns:a16="http://schemas.microsoft.com/office/drawing/2014/main" id="{990F690A-789C-6740-B34D-11153A9BBDDB}"/>
              </a:ext>
            </a:extLst>
          </p:cNvPr>
          <p:cNvSpPr/>
          <p:nvPr userDrawn="1"/>
        </p:nvSpPr>
        <p:spPr>
          <a:xfrm>
            <a:off x="146422" y="212725"/>
            <a:ext cx="903600" cy="813000"/>
          </a:xfrm>
          <a:prstGeom prst="parallelogram">
            <a:avLst>
              <a:gd name="adj" fmla="val 45310"/>
            </a:avLst>
          </a:prstGeom>
          <a:gradFill>
            <a:gsLst>
              <a:gs pos="0">
                <a:schemeClr val="bg2"/>
              </a:gs>
              <a:gs pos="65000">
                <a:schemeClr val="bg1"/>
              </a:gs>
              <a:gs pos="100000">
                <a:schemeClr val="bg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4;p14">
            <a:extLst>
              <a:ext uri="{FF2B5EF4-FFF2-40B4-BE49-F238E27FC236}">
                <a16:creationId xmlns:a16="http://schemas.microsoft.com/office/drawing/2014/main" id="{7FF938C0-C0B1-8543-A7DC-F3B0AA5BE94F}"/>
              </a:ext>
            </a:extLst>
          </p:cNvPr>
          <p:cNvSpPr/>
          <p:nvPr userDrawn="1"/>
        </p:nvSpPr>
        <p:spPr>
          <a:xfrm>
            <a:off x="1372975" y="212725"/>
            <a:ext cx="4806374"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CL" dirty="0">
              <a:latin typeface="Bebas Neue" panose="020B0606020202050201" pitchFamily="34" charset="77"/>
            </a:endParaRPr>
          </a:p>
        </p:txBody>
      </p:sp>
      <p:sp>
        <p:nvSpPr>
          <p:cNvPr id="15" name="Google Shape;87;p14">
            <a:extLst>
              <a:ext uri="{FF2B5EF4-FFF2-40B4-BE49-F238E27FC236}">
                <a16:creationId xmlns:a16="http://schemas.microsoft.com/office/drawing/2014/main" id="{D9228F07-B61E-0645-862B-247F10F5B15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solidFill>
                  <a:schemeClr val="accent1"/>
                </a:solidFill>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Tree>
    <p:extLst>
      <p:ext uri="{BB962C8B-B14F-4D97-AF65-F5344CB8AC3E}">
        <p14:creationId xmlns:p14="http://schemas.microsoft.com/office/powerpoint/2010/main" val="359457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En blanco" type="blank" preserve="1">
  <p:cSld name="1_En blanco">
    <p:spTree>
      <p:nvGrpSpPr>
        <p:cNvPr id="1" name="Shape 205"/>
        <p:cNvGrpSpPr/>
        <p:nvPr/>
      </p:nvGrpSpPr>
      <p:grpSpPr>
        <a:xfrm>
          <a:off x="0" y="0"/>
          <a:ext cx="0" cy="0"/>
          <a:chOff x="0" y="0"/>
          <a:chExt cx="0" cy="0"/>
        </a:xfrm>
      </p:grpSpPr>
      <p:sp>
        <p:nvSpPr>
          <p:cNvPr id="4" name="Google Shape;7;p1">
            <a:extLst>
              <a:ext uri="{FF2B5EF4-FFF2-40B4-BE49-F238E27FC236}">
                <a16:creationId xmlns:a16="http://schemas.microsoft.com/office/drawing/2014/main" id="{FCAE1A83-104E-8B4E-949F-BE3A9ADE6BA0}"/>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977814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1">
  <p:cSld name="TITLE_4_1_1">
    <p:bg>
      <p:bgPr>
        <a:solidFill>
          <a:schemeClr val="dk2"/>
        </a:solidFill>
        <a:effectLst/>
      </p:bgPr>
    </p:bg>
    <p:spTree>
      <p:nvGrpSpPr>
        <p:cNvPr id="1" name="Shape 15"/>
        <p:cNvGrpSpPr/>
        <p:nvPr/>
      </p:nvGrpSpPr>
      <p:grpSpPr>
        <a:xfrm>
          <a:off x="0" y="0"/>
          <a:ext cx="0" cy="0"/>
          <a:chOff x="0" y="0"/>
          <a:chExt cx="0" cy="0"/>
        </a:xfrm>
      </p:grpSpPr>
      <p:pic>
        <p:nvPicPr>
          <p:cNvPr id="16" name="Google Shape;16;p3"/>
          <p:cNvPicPr preferRelativeResize="0"/>
          <p:nvPr/>
        </p:nvPicPr>
        <p:blipFill rotWithShape="1">
          <a:blip r:embed="rId2">
            <a:alphaModFix/>
          </a:blip>
          <a:srcRect/>
          <a:stretch/>
        </p:blipFill>
        <p:spPr>
          <a:xfrm>
            <a:off x="5177307" y="186298"/>
            <a:ext cx="3812148" cy="601304"/>
          </a:xfrm>
          <a:prstGeom prst="rect">
            <a:avLst/>
          </a:prstGeom>
          <a:noFill/>
          <a:ln>
            <a:noFill/>
          </a:ln>
        </p:spPr>
      </p:pic>
      <p:grpSp>
        <p:nvGrpSpPr>
          <p:cNvPr id="18" name="Google Shape;18;p3"/>
          <p:cNvGrpSpPr/>
          <p:nvPr/>
        </p:nvGrpSpPr>
        <p:grpSpPr>
          <a:xfrm>
            <a:off x="0" y="-124"/>
            <a:ext cx="4853665" cy="5740374"/>
            <a:chOff x="0" y="-126"/>
            <a:chExt cx="4554438" cy="5386482"/>
          </a:xfrm>
        </p:grpSpPr>
        <p:sp>
          <p:nvSpPr>
            <p:cNvPr id="19" name="Google Shape;19;p3"/>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20" name="Google Shape;20;p3" descr="Una caricatura de una ciudad&#10;&#10;Descripción generada automáticamente"/>
            <p:cNvPicPr preferRelativeResize="0"/>
            <p:nvPr/>
          </p:nvPicPr>
          <p:blipFill rotWithShape="1">
            <a:blip r:embed="rId3">
              <a:alphaModFix/>
            </a:blip>
            <a:srcRect l="9870" r="648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1" name="Google Shape;21;p3"/>
          <p:cNvSpPr txBox="1">
            <a:spLocks noGrp="1"/>
          </p:cNvSpPr>
          <p:nvPr>
            <p:ph type="title"/>
          </p:nvPr>
        </p:nvSpPr>
        <p:spPr>
          <a:xfrm>
            <a:off x="3004575" y="3476150"/>
            <a:ext cx="5995800" cy="1603200"/>
          </a:xfrm>
          <a:prstGeom prst="rect">
            <a:avLst/>
          </a:prstGeom>
          <a:solidFill>
            <a:srgbClr val="DE3075">
              <a:alpha val="6429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2">
  <p:cSld name="TITLE_4">
    <p:bg>
      <p:bgPr>
        <a:solidFill>
          <a:schemeClr val="accent1"/>
        </a:solidFill>
        <a:effectLst/>
      </p:bgPr>
    </p:bg>
    <p:spTree>
      <p:nvGrpSpPr>
        <p:cNvPr id="1" name="Shape 22"/>
        <p:cNvGrpSpPr/>
        <p:nvPr/>
      </p:nvGrpSpPr>
      <p:grpSpPr>
        <a:xfrm>
          <a:off x="0" y="0"/>
          <a:ext cx="0" cy="0"/>
          <a:chOff x="0" y="0"/>
          <a:chExt cx="0" cy="0"/>
        </a:xfrm>
      </p:grpSpPr>
      <p:grpSp>
        <p:nvGrpSpPr>
          <p:cNvPr id="23" name="Google Shape;23;p4"/>
          <p:cNvGrpSpPr/>
          <p:nvPr/>
        </p:nvGrpSpPr>
        <p:grpSpPr>
          <a:xfrm>
            <a:off x="0" y="-124"/>
            <a:ext cx="4853665" cy="5740374"/>
            <a:chOff x="0" y="-126"/>
            <a:chExt cx="4554438" cy="5386482"/>
          </a:xfrm>
        </p:grpSpPr>
        <p:sp>
          <p:nvSpPr>
            <p:cNvPr id="24" name="Google Shape;24;p4"/>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25" name="Google Shape;25;p4" descr="Imagen que contiene persona, foto, hombre, mujer&#10;&#10;Descripción generada automáticamente"/>
            <p:cNvPicPr preferRelativeResize="0"/>
            <p:nvPr/>
          </p:nvPicPr>
          <p:blipFill rotWithShape="1">
            <a:blip r:embed="rId2">
              <a:alphaModFix/>
            </a:blip>
            <a:srcRect r="1635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6" name="Google Shape;26;p4"/>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pic>
        <p:nvPicPr>
          <p:cNvPr id="27" name="Google Shape;27;p4"/>
          <p:cNvPicPr preferRelativeResize="0"/>
          <p:nvPr/>
        </p:nvPicPr>
        <p:blipFill rotWithShape="1">
          <a:blip r:embed="rId3">
            <a:alphaModFix/>
          </a:blip>
          <a:srcRect/>
          <a:stretch/>
        </p:blipFill>
        <p:spPr>
          <a:xfrm>
            <a:off x="5177307" y="186298"/>
            <a:ext cx="3812148" cy="60130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cabezado de sección 3">
  <p:cSld name="TITLE_1_1">
    <p:bg>
      <p:bgPr>
        <a:solidFill>
          <a:schemeClr val="accent2"/>
        </a:solidFill>
        <a:effectLst/>
      </p:bgPr>
    </p:bg>
    <p:spTree>
      <p:nvGrpSpPr>
        <p:cNvPr id="1" name="Shape 29"/>
        <p:cNvGrpSpPr/>
        <p:nvPr/>
      </p:nvGrpSpPr>
      <p:grpSpPr>
        <a:xfrm>
          <a:off x="0" y="0"/>
          <a:ext cx="0" cy="0"/>
          <a:chOff x="0" y="0"/>
          <a:chExt cx="0" cy="0"/>
        </a:xfrm>
      </p:grpSpPr>
      <p:sp>
        <p:nvSpPr>
          <p:cNvPr id="30" name="Google Shape;30;p5"/>
          <p:cNvSpPr/>
          <p:nvPr/>
        </p:nvSpPr>
        <p:spPr>
          <a:xfrm rot="10800000" flipH="1">
            <a:off x="0" y="3085"/>
            <a:ext cx="4850881" cy="573708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31" name="Google Shape;31;p5"/>
          <p:cNvPicPr preferRelativeResize="0"/>
          <p:nvPr/>
        </p:nvPicPr>
        <p:blipFill rotWithShape="1">
          <a:blip r:embed="rId2">
            <a:alphaModFix/>
          </a:blip>
          <a:srcRect/>
          <a:stretch/>
        </p:blipFill>
        <p:spPr>
          <a:xfrm>
            <a:off x="5177307" y="186298"/>
            <a:ext cx="3812148" cy="601304"/>
          </a:xfrm>
          <a:prstGeom prst="rect">
            <a:avLst/>
          </a:prstGeom>
          <a:noFill/>
          <a:ln>
            <a:noFill/>
          </a:ln>
        </p:spPr>
      </p:pic>
      <p:pic>
        <p:nvPicPr>
          <p:cNvPr id="32" name="Google Shape;32;p5" descr="Una caricatura de una ciudad&#10;&#10;Descripción generada automáticamente"/>
          <p:cNvPicPr preferRelativeResize="0"/>
          <p:nvPr/>
        </p:nvPicPr>
        <p:blipFill rotWithShape="1">
          <a:blip r:embed="rId3">
            <a:alphaModFix/>
          </a:blip>
          <a:srcRect l="9870" r="6482"/>
          <a:stretch/>
        </p:blipFill>
        <p:spPr>
          <a:xfrm>
            <a:off x="1" y="10"/>
            <a:ext cx="4711067" cy="5589566"/>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34" name="Google Shape;34;p5"/>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cabezado de sección 5">
  <p:cSld name="TITLE_3_6">
    <p:bg>
      <p:bgPr>
        <a:solidFill>
          <a:schemeClr val="accent4"/>
        </a:solidFill>
        <a:effectLst/>
      </p:bgPr>
    </p:bg>
    <p:spTree>
      <p:nvGrpSpPr>
        <p:cNvPr id="1" name="Shape 41"/>
        <p:cNvGrpSpPr/>
        <p:nvPr/>
      </p:nvGrpSpPr>
      <p:grpSpPr>
        <a:xfrm>
          <a:off x="0" y="0"/>
          <a:ext cx="0" cy="0"/>
          <a:chOff x="0" y="0"/>
          <a:chExt cx="0" cy="0"/>
        </a:xfrm>
      </p:grpSpPr>
      <p:sp>
        <p:nvSpPr>
          <p:cNvPr id="42" name="Google Shape;42;p7"/>
          <p:cNvSpPr/>
          <p:nvPr/>
        </p:nvSpPr>
        <p:spPr>
          <a:xfrm rot="10800000" flipH="1">
            <a:off x="0" y="3085"/>
            <a:ext cx="4850881" cy="573708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43" name="Google Shape;43;p7"/>
          <p:cNvPicPr preferRelativeResize="0"/>
          <p:nvPr/>
        </p:nvPicPr>
        <p:blipFill rotWithShape="1">
          <a:blip r:embed="rId2">
            <a:alphaModFix/>
          </a:blip>
          <a:srcRect/>
          <a:stretch/>
        </p:blipFill>
        <p:spPr>
          <a:xfrm>
            <a:off x="5177307" y="186298"/>
            <a:ext cx="3812148" cy="601304"/>
          </a:xfrm>
          <a:prstGeom prst="rect">
            <a:avLst/>
          </a:prstGeom>
          <a:noFill/>
          <a:ln>
            <a:noFill/>
          </a:ln>
        </p:spPr>
      </p:pic>
      <p:pic>
        <p:nvPicPr>
          <p:cNvPr id="44" name="Google Shape;44;p7" descr="Una caricatura de una ciudad&#10;&#10;Descripción generada automáticamente"/>
          <p:cNvPicPr preferRelativeResize="0"/>
          <p:nvPr/>
        </p:nvPicPr>
        <p:blipFill rotWithShape="1">
          <a:blip r:embed="rId3">
            <a:alphaModFix/>
          </a:blip>
          <a:srcRect l="9870" r="6482"/>
          <a:stretch/>
        </p:blipFill>
        <p:spPr>
          <a:xfrm>
            <a:off x="1" y="10"/>
            <a:ext cx="4711067" cy="5589566"/>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46" name="Google Shape;46;p7"/>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ulo y objetos 1" preserve="1">
  <p:cSld name="Título y objetos 1">
    <p:spTree>
      <p:nvGrpSpPr>
        <p:cNvPr id="1" name="Shape 83"/>
        <p:cNvGrpSpPr/>
        <p:nvPr/>
      </p:nvGrpSpPr>
      <p:grpSpPr>
        <a:xfrm>
          <a:off x="0" y="0"/>
          <a:ext cx="0" cy="0"/>
          <a:chOff x="0" y="0"/>
          <a:chExt cx="0" cy="0"/>
        </a:xfrm>
      </p:grpSpPr>
      <p:sp>
        <p:nvSpPr>
          <p:cNvPr id="84" name="Google Shape;84;p14"/>
          <p:cNvSpPr/>
          <p:nvPr/>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85" name="Google Shape;85;p14"/>
          <p:cNvSpPr/>
          <p:nvPr/>
        </p:nvSpPr>
        <p:spPr>
          <a:xfrm>
            <a:off x="770850" y="212725"/>
            <a:ext cx="903600" cy="813000"/>
          </a:xfrm>
          <a:prstGeom prst="parallelogram">
            <a:avLst>
              <a:gd name="adj" fmla="val 45310"/>
            </a:avLst>
          </a:prstGeom>
          <a:solidFill>
            <a:srgbClr val="818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4"/>
          <p:cNvSpPr/>
          <p:nvPr/>
        </p:nvSpPr>
        <p:spPr>
          <a:xfrm>
            <a:off x="146422" y="212725"/>
            <a:ext cx="903600" cy="813000"/>
          </a:xfrm>
          <a:prstGeom prst="parallelogram">
            <a:avLst>
              <a:gd name="adj" fmla="val 45310"/>
            </a:avLst>
          </a:prstGeom>
          <a:gradFill>
            <a:gsLst>
              <a:gs pos="0">
                <a:srgbClr val="FFFFFF"/>
              </a:gs>
              <a:gs pos="65000">
                <a:schemeClr val="dk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pic>
        <p:nvPicPr>
          <p:cNvPr id="89" name="Google Shape;89;p14"/>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0" name="Google Shape;90;p14"/>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7;p1">
            <a:extLst>
              <a:ext uri="{FF2B5EF4-FFF2-40B4-BE49-F238E27FC236}">
                <a16:creationId xmlns:a16="http://schemas.microsoft.com/office/drawing/2014/main" id="{0B5789D4-A1BB-0442-8135-68C7C82B7CE3}"/>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423579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ítulo y objetos 2" userDrawn="1">
  <p:cSld name="OBJECT">
    <p:spTree>
      <p:nvGrpSpPr>
        <p:cNvPr id="1" name="Shape 91"/>
        <p:cNvGrpSpPr/>
        <p:nvPr/>
      </p:nvGrpSpPr>
      <p:grpSpPr>
        <a:xfrm>
          <a:off x="0" y="0"/>
          <a:ext cx="0" cy="0"/>
          <a:chOff x="0" y="0"/>
          <a:chExt cx="0" cy="0"/>
        </a:xfrm>
      </p:grpSpPr>
      <p:sp>
        <p:nvSpPr>
          <p:cNvPr id="93" name="Google Shape;93;p15"/>
          <p:cNvSpPr/>
          <p:nvPr/>
        </p:nvSpPr>
        <p:spPr>
          <a:xfrm>
            <a:off x="770850" y="212725"/>
            <a:ext cx="903600" cy="813000"/>
          </a:xfrm>
          <a:prstGeom prst="parallelogram">
            <a:avLst>
              <a:gd name="adj" fmla="val 453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146422" y="212725"/>
            <a:ext cx="903600" cy="813000"/>
          </a:xfrm>
          <a:prstGeom prst="parallelogram">
            <a:avLst>
              <a:gd name="adj" fmla="val 45310"/>
            </a:avLst>
          </a:prstGeom>
          <a:gradFill>
            <a:gsLst>
              <a:gs pos="0">
                <a:srgbClr val="FFFFFF"/>
              </a:gs>
              <a:gs pos="65000">
                <a:schemeClr val="accent1"/>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5"/>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8" name="Google Shape;98;p15"/>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10" name="Google Shape;84;p14">
            <a:extLst>
              <a:ext uri="{FF2B5EF4-FFF2-40B4-BE49-F238E27FC236}">
                <a16:creationId xmlns:a16="http://schemas.microsoft.com/office/drawing/2014/main" id="{4F836A24-6D51-4D40-AB79-0230302D1457}"/>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1" name="Google Shape;87;p14">
            <a:extLst>
              <a:ext uri="{FF2B5EF4-FFF2-40B4-BE49-F238E27FC236}">
                <a16:creationId xmlns:a16="http://schemas.microsoft.com/office/drawing/2014/main" id="{3BFC4BEF-06F5-F149-88A2-FDD96288DC2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sp>
        <p:nvSpPr>
          <p:cNvPr id="12" name="Google Shape;7;p1">
            <a:extLst>
              <a:ext uri="{FF2B5EF4-FFF2-40B4-BE49-F238E27FC236}">
                <a16:creationId xmlns:a16="http://schemas.microsoft.com/office/drawing/2014/main" id="{0D7DAA7F-11AA-0147-9DA0-85C0C21C9491}"/>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ítulo y objetos 3" userDrawn="1">
  <p:cSld name="OBJECT_1">
    <p:spTree>
      <p:nvGrpSpPr>
        <p:cNvPr id="1" name="Shape 99"/>
        <p:cNvGrpSpPr/>
        <p:nvPr/>
      </p:nvGrpSpPr>
      <p:grpSpPr>
        <a:xfrm>
          <a:off x="0" y="0"/>
          <a:ext cx="0" cy="0"/>
          <a:chOff x="0" y="0"/>
          <a:chExt cx="0" cy="0"/>
        </a:xfrm>
      </p:grpSpPr>
      <p:sp>
        <p:nvSpPr>
          <p:cNvPr id="101" name="Google Shape;101;p16"/>
          <p:cNvSpPr/>
          <p:nvPr/>
        </p:nvSpPr>
        <p:spPr>
          <a:xfrm>
            <a:off x="770850" y="212725"/>
            <a:ext cx="903600" cy="813000"/>
          </a:xfrm>
          <a:prstGeom prst="parallelogram">
            <a:avLst>
              <a:gd name="adj" fmla="val 45310"/>
            </a:avLst>
          </a:prstGeom>
          <a:solidFill>
            <a:srgbClr val="7027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6"/>
          <p:cNvSpPr/>
          <p:nvPr/>
        </p:nvSpPr>
        <p:spPr>
          <a:xfrm>
            <a:off x="146422" y="212725"/>
            <a:ext cx="903600" cy="813000"/>
          </a:xfrm>
          <a:prstGeom prst="parallelogram">
            <a:avLst>
              <a:gd name="adj" fmla="val 45310"/>
            </a:avLst>
          </a:prstGeom>
          <a:gradFill>
            <a:gsLst>
              <a:gs pos="0">
                <a:srgbClr val="FFFFFF"/>
              </a:gs>
              <a:gs pos="65000">
                <a:schemeClr val="accent2"/>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 name="Google Shape;105;p16"/>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106" name="Google Shape;106;p16"/>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84;p14">
            <a:extLst>
              <a:ext uri="{FF2B5EF4-FFF2-40B4-BE49-F238E27FC236}">
                <a16:creationId xmlns:a16="http://schemas.microsoft.com/office/drawing/2014/main" id="{BB89A5F1-01F7-AA47-B434-101A27DE7BC0}"/>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0" name="Google Shape;87;p14">
            <a:extLst>
              <a:ext uri="{FF2B5EF4-FFF2-40B4-BE49-F238E27FC236}">
                <a16:creationId xmlns:a16="http://schemas.microsoft.com/office/drawing/2014/main" id="{8DC17925-3C94-8F46-871B-B63E680B4A39}"/>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sp>
        <p:nvSpPr>
          <p:cNvPr id="11" name="Google Shape;7;p1">
            <a:extLst>
              <a:ext uri="{FF2B5EF4-FFF2-40B4-BE49-F238E27FC236}">
                <a16:creationId xmlns:a16="http://schemas.microsoft.com/office/drawing/2014/main" id="{3C188FE6-8EF7-F044-9027-21CDC308C75A}"/>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ítulo y objetos 5" userDrawn="1">
  <p:cSld name="OBJECT_1_1_1">
    <p:spTree>
      <p:nvGrpSpPr>
        <p:cNvPr id="1" name="Shape 115"/>
        <p:cNvGrpSpPr/>
        <p:nvPr/>
      </p:nvGrpSpPr>
      <p:grpSpPr>
        <a:xfrm>
          <a:off x="0" y="0"/>
          <a:ext cx="0" cy="0"/>
          <a:chOff x="0" y="0"/>
          <a:chExt cx="0" cy="0"/>
        </a:xfrm>
      </p:grpSpPr>
      <p:sp>
        <p:nvSpPr>
          <p:cNvPr id="117" name="Google Shape;117;p18"/>
          <p:cNvSpPr/>
          <p:nvPr/>
        </p:nvSpPr>
        <p:spPr>
          <a:xfrm>
            <a:off x="770850" y="212725"/>
            <a:ext cx="903600" cy="813000"/>
          </a:xfrm>
          <a:prstGeom prst="parallelogram">
            <a:avLst>
              <a:gd name="adj" fmla="val 45310"/>
            </a:avLst>
          </a:prstGeom>
          <a:solidFill>
            <a:srgbClr val="00A0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8"/>
          <p:cNvSpPr/>
          <p:nvPr/>
        </p:nvSpPr>
        <p:spPr>
          <a:xfrm>
            <a:off x="146422" y="212725"/>
            <a:ext cx="903600" cy="813000"/>
          </a:xfrm>
          <a:prstGeom prst="parallelogram">
            <a:avLst>
              <a:gd name="adj" fmla="val 45310"/>
            </a:avLst>
          </a:prstGeom>
          <a:gradFill>
            <a:gsLst>
              <a:gs pos="0">
                <a:srgbClr val="FFFFFF"/>
              </a:gs>
              <a:gs pos="65000">
                <a:schemeClr val="accent4"/>
              </a:gs>
              <a:gs pos="100000">
                <a:schemeClr val="accent4"/>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1" name="Google Shape;121;p18"/>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122" name="Google Shape;122;p18"/>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9" name="Google Shape;84;p14">
            <a:extLst>
              <a:ext uri="{FF2B5EF4-FFF2-40B4-BE49-F238E27FC236}">
                <a16:creationId xmlns:a16="http://schemas.microsoft.com/office/drawing/2014/main" id="{68D524C4-1F0A-4E44-A95B-72D8DB45E405}"/>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0" name="Google Shape;87;p14">
            <a:extLst>
              <a:ext uri="{FF2B5EF4-FFF2-40B4-BE49-F238E27FC236}">
                <a16:creationId xmlns:a16="http://schemas.microsoft.com/office/drawing/2014/main" id="{042199C9-DD4D-EB45-AFC1-D179EEED3963}"/>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
        <p:nvSpPr>
          <p:cNvPr id="11" name="Google Shape;7;p1">
            <a:extLst>
              <a:ext uri="{FF2B5EF4-FFF2-40B4-BE49-F238E27FC236}">
                <a16:creationId xmlns:a16="http://schemas.microsoft.com/office/drawing/2014/main" id="{11BA7EF7-A1ED-2147-8386-4D991E939F00}"/>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94150" y="1218600"/>
            <a:ext cx="8555700" cy="5137800"/>
          </a:xfrm>
          <a:prstGeom prst="rect">
            <a:avLst/>
          </a:prstGeom>
          <a:noFill/>
          <a:ln>
            <a:noFill/>
          </a:ln>
        </p:spPr>
        <p:txBody>
          <a:bodyPr spcFirstLastPara="1" wrap="square" lIns="90000"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Franklin Gothic"/>
                <a:ea typeface="Franklin Gothic"/>
                <a:cs typeface="Franklin Gothic"/>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dirty="0"/>
          </a:p>
        </p:txBody>
      </p:sp>
      <p:sp>
        <p:nvSpPr>
          <p:cNvPr id="7" name="Google Shape;7;p1"/>
          <p:cNvSpPr txBox="1">
            <a:spLocks noGrp="1"/>
          </p:cNvSpPr>
          <p:nvPr>
            <p:ph type="sldNum" idx="12"/>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i="0" u="none" strike="noStrike" cap="none">
                <a:solidFill>
                  <a:srgbClr val="6C7A8A"/>
                </a:solidFill>
                <a:latin typeface="Calibri" panose="020F0502020204030204" pitchFamily="34" charset="0"/>
                <a:ea typeface="Roboto Mono"/>
                <a:cs typeface="Calibri" panose="020F0502020204030204" pitchFamily="34" charset="0"/>
                <a:sym typeface="Roboto Mono"/>
              </a:defRPr>
            </a:lvl1pPr>
            <a:lvl2pPr marL="0" marR="0" lvl="1" indent="0" algn="r" rtl="0">
              <a:spcBef>
                <a:spcPts val="0"/>
              </a:spcBef>
              <a:buNone/>
              <a:defRPr sz="1200" i="0" u="none" strike="noStrike" cap="none">
                <a:solidFill>
                  <a:srgbClr val="6C7A8A"/>
                </a:solidFill>
                <a:latin typeface="Roboto Mono"/>
                <a:ea typeface="Roboto Mono"/>
                <a:cs typeface="Roboto Mono"/>
                <a:sym typeface="Roboto Mono"/>
              </a:defRPr>
            </a:lvl2pPr>
            <a:lvl3pPr marL="0" marR="0" lvl="2" indent="0" algn="r" rtl="0">
              <a:spcBef>
                <a:spcPts val="0"/>
              </a:spcBef>
              <a:buNone/>
              <a:defRPr sz="1200" i="0" u="none" strike="noStrike" cap="none">
                <a:solidFill>
                  <a:srgbClr val="6C7A8A"/>
                </a:solidFill>
                <a:latin typeface="Roboto Mono"/>
                <a:ea typeface="Roboto Mono"/>
                <a:cs typeface="Roboto Mono"/>
                <a:sym typeface="Roboto Mono"/>
              </a:defRPr>
            </a:lvl3pPr>
            <a:lvl4pPr marL="0" marR="0" lvl="3" indent="0" algn="r" rtl="0">
              <a:spcBef>
                <a:spcPts val="0"/>
              </a:spcBef>
              <a:buNone/>
              <a:defRPr sz="1200" i="0" u="none" strike="noStrike" cap="none">
                <a:solidFill>
                  <a:srgbClr val="6C7A8A"/>
                </a:solidFill>
                <a:latin typeface="Roboto Mono"/>
                <a:ea typeface="Roboto Mono"/>
                <a:cs typeface="Roboto Mono"/>
                <a:sym typeface="Roboto Mono"/>
              </a:defRPr>
            </a:lvl4pPr>
            <a:lvl5pPr marL="0" marR="0" lvl="4" indent="0" algn="r" rtl="0">
              <a:spcBef>
                <a:spcPts val="0"/>
              </a:spcBef>
              <a:buNone/>
              <a:defRPr sz="1200" i="0" u="none" strike="noStrike" cap="none">
                <a:solidFill>
                  <a:srgbClr val="6C7A8A"/>
                </a:solidFill>
                <a:latin typeface="Roboto Mono"/>
                <a:ea typeface="Roboto Mono"/>
                <a:cs typeface="Roboto Mono"/>
                <a:sym typeface="Roboto Mono"/>
              </a:defRPr>
            </a:lvl5pPr>
            <a:lvl6pPr marL="0" marR="0" lvl="5" indent="0" algn="r" rtl="0">
              <a:spcBef>
                <a:spcPts val="0"/>
              </a:spcBef>
              <a:buNone/>
              <a:defRPr sz="1200" i="0" u="none" strike="noStrike" cap="none">
                <a:solidFill>
                  <a:srgbClr val="6C7A8A"/>
                </a:solidFill>
                <a:latin typeface="Roboto Mono"/>
                <a:ea typeface="Roboto Mono"/>
                <a:cs typeface="Roboto Mono"/>
                <a:sym typeface="Roboto Mono"/>
              </a:defRPr>
            </a:lvl6pPr>
            <a:lvl7pPr marL="0" marR="0" lvl="6" indent="0" algn="r" rtl="0">
              <a:spcBef>
                <a:spcPts val="0"/>
              </a:spcBef>
              <a:buNone/>
              <a:defRPr sz="1200" i="0" u="none" strike="noStrike" cap="none">
                <a:solidFill>
                  <a:srgbClr val="6C7A8A"/>
                </a:solidFill>
                <a:latin typeface="Roboto Mono"/>
                <a:ea typeface="Roboto Mono"/>
                <a:cs typeface="Roboto Mono"/>
                <a:sym typeface="Roboto Mono"/>
              </a:defRPr>
            </a:lvl7pPr>
            <a:lvl8pPr marL="0" marR="0" lvl="7" indent="0" algn="r" rtl="0">
              <a:spcBef>
                <a:spcPts val="0"/>
              </a:spcBef>
              <a:buNone/>
              <a:defRPr sz="1200" i="0" u="none" strike="noStrike" cap="none">
                <a:solidFill>
                  <a:srgbClr val="6C7A8A"/>
                </a:solidFill>
                <a:latin typeface="Roboto Mono"/>
                <a:ea typeface="Roboto Mono"/>
                <a:cs typeface="Roboto Mono"/>
                <a:sym typeface="Roboto Mono"/>
              </a:defRPr>
            </a:lvl8pPr>
            <a:lvl9pPr marL="0" marR="0" lvl="8" indent="0" algn="r" rtl="0">
              <a:spcBef>
                <a:spcPts val="0"/>
              </a:spcBef>
              <a:buNone/>
              <a:defRPr sz="120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dirty="0"/>
          </a:p>
        </p:txBody>
      </p:sp>
      <p:sp>
        <p:nvSpPr>
          <p:cNvPr id="8" name="Google Shape;8;p1"/>
          <p:cNvSpPr txBox="1">
            <a:spLocks noGrp="1"/>
          </p:cNvSpPr>
          <p:nvPr>
            <p:ph type="title"/>
          </p:nvPr>
        </p:nvSpPr>
        <p:spPr>
          <a:xfrm>
            <a:off x="1763700" y="212725"/>
            <a:ext cx="6751800" cy="81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FFFFFF"/>
              </a:buClr>
              <a:buSzPts val="3000"/>
              <a:buFont typeface="Roboto Condensed"/>
              <a:buNone/>
              <a:defRPr sz="3000" i="0" u="none" strike="noStrike" cap="none">
                <a:solidFill>
                  <a:srgbClr val="FFFFFF"/>
                </a:solidFill>
                <a:latin typeface="Roboto Condensed"/>
                <a:ea typeface="Roboto Condensed"/>
                <a:cs typeface="Roboto Condensed"/>
                <a:sym typeface="Roboto Condensed"/>
              </a:defRPr>
            </a:lvl1pPr>
            <a:lvl2pPr lvl="1"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2pPr>
            <a:lvl3pPr lvl="2"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3pPr>
            <a:lvl4pPr lvl="3"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4pPr>
            <a:lvl5pPr lvl="4"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5pPr>
            <a:lvl6pPr lvl="5"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6pPr>
            <a:lvl7pPr lvl="6"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7pPr>
            <a:lvl8pPr lvl="7"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8pPr>
            <a:lvl9pPr lvl="8"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9pPr>
          </a:lstStyle>
          <a:p>
            <a:endParaRPr lang="es-CL"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79" r:id="rId6"/>
    <p:sldLayoutId id="2147483661" r:id="rId7"/>
    <p:sldLayoutId id="2147483662" r:id="rId8"/>
    <p:sldLayoutId id="2147483664" r:id="rId9"/>
    <p:sldLayoutId id="2147483678" r:id="rId10"/>
    <p:sldLayoutId id="2147483677"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Roboto" panose="02000000000000000000" pitchFamily="2"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0"/>
          <p:cNvSpPr txBox="1">
            <a:spLocks noGrp="1"/>
          </p:cNvSpPr>
          <p:nvPr>
            <p:ph type="title"/>
          </p:nvPr>
        </p:nvSpPr>
        <p:spPr>
          <a:xfrm>
            <a:off x="3993775" y="2487700"/>
            <a:ext cx="4894800" cy="28911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r>
              <a:rPr lang="en-US" dirty="0"/>
              <a:t>DESARROLLO WEB</a:t>
            </a:r>
            <a:endParaRPr dirty="0"/>
          </a:p>
        </p:txBody>
      </p:sp>
      <p:sp>
        <p:nvSpPr>
          <p:cNvPr id="213" name="Google Shape;213;p30"/>
          <p:cNvSpPr txBox="1">
            <a:spLocks noGrp="1"/>
          </p:cNvSpPr>
          <p:nvPr>
            <p:ph type="subTitle" idx="1"/>
          </p:nvPr>
        </p:nvSpPr>
        <p:spPr>
          <a:xfrm>
            <a:off x="6386512" y="5620875"/>
            <a:ext cx="2502087" cy="873900"/>
          </a:xfrm>
          <a:prstGeom prst="roundRect">
            <a:avLst/>
          </a:prstGeom>
        </p:spPr>
        <p:txBody>
          <a:bodyPr spcFirstLastPara="1" wrap="square" lIns="91425" tIns="0" rIns="182875" bIns="0" anchor="t" anchorCtr="0">
            <a:noAutofit/>
          </a:bodyPr>
          <a:lstStyle/>
          <a:p>
            <a:pPr marL="0" lvl="0" indent="0" algn="ctr" rtl="0">
              <a:spcBef>
                <a:spcPts val="1000"/>
              </a:spcBef>
              <a:spcAft>
                <a:spcPts val="0"/>
              </a:spcAft>
              <a:buNone/>
            </a:pPr>
            <a:r>
              <a:rPr lang="en-US" sz="3600" dirty="0"/>
              <a:t>PGY3121</a:t>
            </a:r>
            <a:endParaRPr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48035E2-9379-2346-A89D-675F58CEB28A}"/>
              </a:ext>
            </a:extLst>
          </p:cNvPr>
          <p:cNvSpPr>
            <a:spLocks noGrp="1"/>
          </p:cNvSpPr>
          <p:nvPr>
            <p:ph type="title"/>
          </p:nvPr>
        </p:nvSpPr>
        <p:spPr>
          <a:xfrm>
            <a:off x="3004575" y="3476150"/>
            <a:ext cx="5995800" cy="2267702"/>
          </a:xfrm>
        </p:spPr>
        <p:txBody>
          <a:bodyPr/>
          <a:lstStyle/>
          <a:p>
            <a:r>
              <a:rPr lang="es-ES_tradnl" dirty="0"/>
              <a:t>CONTROLES COMPONENTES DE UN FORMULARIO</a:t>
            </a:r>
          </a:p>
        </p:txBody>
      </p:sp>
    </p:spTree>
    <p:extLst>
      <p:ext uri="{BB962C8B-B14F-4D97-AF65-F5344CB8AC3E}">
        <p14:creationId xmlns:p14="http://schemas.microsoft.com/office/powerpoint/2010/main" val="3726567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5F750691-DAB0-AA4F-B577-B16F30A46F18}"/>
              </a:ext>
            </a:extLst>
          </p:cNvPr>
          <p:cNvSpPr>
            <a:spLocks noGrp="1"/>
          </p:cNvSpPr>
          <p:nvPr>
            <p:ph type="body" idx="1"/>
          </p:nvPr>
        </p:nvSpPr>
        <p:spPr/>
        <p:txBody>
          <a:bodyPr/>
          <a:lstStyle/>
          <a:p>
            <a:r>
              <a:rPr lang="es-ES_tradnl" dirty="0"/>
              <a:t>Los elementos componentes de formularios son los siguientes:</a:t>
            </a:r>
          </a:p>
          <a:p>
            <a:pPr lvl="1"/>
            <a:r>
              <a:rPr lang="es-ES_tradnl" dirty="0">
                <a:latin typeface="Calibri" panose="020F0502020204030204" pitchFamily="34" charset="0"/>
                <a:cs typeface="Calibri" panose="020F0502020204030204" pitchFamily="34" charset="0"/>
              </a:rPr>
              <a:t>input</a:t>
            </a:r>
          </a:p>
          <a:p>
            <a:pPr lvl="1"/>
            <a:r>
              <a:rPr lang="es-ES_tradnl" dirty="0" err="1">
                <a:latin typeface="Calibri" panose="020F0502020204030204" pitchFamily="34" charset="0"/>
                <a:cs typeface="Calibri" panose="020F0502020204030204" pitchFamily="34" charset="0"/>
              </a:rPr>
              <a:t>select</a:t>
            </a:r>
            <a:endParaRPr lang="es-ES_tradnl" dirty="0">
              <a:latin typeface="Calibri" panose="020F0502020204030204" pitchFamily="34" charset="0"/>
              <a:cs typeface="Calibri" panose="020F0502020204030204" pitchFamily="34" charset="0"/>
            </a:endParaRPr>
          </a:p>
          <a:p>
            <a:pPr lvl="1"/>
            <a:r>
              <a:rPr lang="es-ES_tradnl" dirty="0" err="1">
                <a:latin typeface="Calibri" panose="020F0502020204030204" pitchFamily="34" charset="0"/>
                <a:cs typeface="Calibri" panose="020F0502020204030204" pitchFamily="34" charset="0"/>
              </a:rPr>
              <a:t>textArea</a:t>
            </a:r>
            <a:endParaRPr lang="es-ES_tradnl" dirty="0">
              <a:latin typeface="Calibri" panose="020F0502020204030204" pitchFamily="34" charset="0"/>
              <a:cs typeface="Calibri" panose="020F0502020204030204" pitchFamily="34" charset="0"/>
            </a:endParaRPr>
          </a:p>
          <a:p>
            <a:pPr lvl="1"/>
            <a:r>
              <a:rPr lang="es-ES_tradnl" dirty="0" err="1">
                <a:latin typeface="Calibri" panose="020F0502020204030204" pitchFamily="34" charset="0"/>
                <a:cs typeface="Calibri" panose="020F0502020204030204" pitchFamily="34" charset="0"/>
              </a:rPr>
              <a:t>option</a:t>
            </a:r>
            <a:endParaRPr lang="es-ES_tradnl" dirty="0">
              <a:latin typeface="Calibri" panose="020F0502020204030204" pitchFamily="34" charset="0"/>
              <a:cs typeface="Calibri" panose="020F0502020204030204" pitchFamily="34" charset="0"/>
            </a:endParaRPr>
          </a:p>
          <a:p>
            <a:pPr lvl="1"/>
            <a:r>
              <a:rPr lang="es-ES_tradnl" dirty="0" err="1">
                <a:latin typeface="Calibri" panose="020F0502020204030204" pitchFamily="34" charset="0"/>
                <a:cs typeface="Calibri" panose="020F0502020204030204" pitchFamily="34" charset="0"/>
              </a:rPr>
              <a:t>optgroup</a:t>
            </a:r>
            <a:endParaRPr lang="es-ES_tradnl" dirty="0">
              <a:latin typeface="Calibri" panose="020F0502020204030204" pitchFamily="34" charset="0"/>
              <a:cs typeface="Calibri" panose="020F0502020204030204" pitchFamily="34" charset="0"/>
            </a:endParaRPr>
          </a:p>
          <a:p>
            <a:pPr lvl="1"/>
            <a:r>
              <a:rPr lang="es-ES_tradnl" dirty="0" err="1">
                <a:latin typeface="Calibri" panose="020F0502020204030204" pitchFamily="34" charset="0"/>
                <a:cs typeface="Calibri" panose="020F0502020204030204" pitchFamily="34" charset="0"/>
              </a:rPr>
              <a:t>button</a:t>
            </a:r>
            <a:endParaRPr lang="es-ES_tradnl" dirty="0">
              <a:latin typeface="Calibri" panose="020F0502020204030204" pitchFamily="34" charset="0"/>
              <a:cs typeface="Calibri" panose="020F0502020204030204" pitchFamily="34" charset="0"/>
            </a:endParaRPr>
          </a:p>
          <a:p>
            <a:pPr lvl="1"/>
            <a:r>
              <a:rPr lang="es-ES_tradnl" dirty="0" err="1">
                <a:latin typeface="Calibri" panose="020F0502020204030204" pitchFamily="34" charset="0"/>
                <a:cs typeface="Calibri" panose="020F0502020204030204" pitchFamily="34" charset="0"/>
              </a:rPr>
              <a:t>label</a:t>
            </a:r>
            <a:endParaRPr lang="es-ES_tradnl" dirty="0">
              <a:latin typeface="Calibri" panose="020F0502020204030204" pitchFamily="34" charset="0"/>
              <a:cs typeface="Calibri" panose="020F0502020204030204" pitchFamily="34" charset="0"/>
            </a:endParaRPr>
          </a:p>
          <a:p>
            <a:pPr lvl="1"/>
            <a:r>
              <a:rPr lang="es-ES_tradnl" dirty="0" err="1">
                <a:latin typeface="Calibri" panose="020F0502020204030204" pitchFamily="34" charset="0"/>
                <a:cs typeface="Calibri" panose="020F0502020204030204" pitchFamily="34" charset="0"/>
              </a:rPr>
              <a:t>fieldest</a:t>
            </a:r>
            <a:endParaRPr lang="es-ES_tradnl" dirty="0">
              <a:latin typeface="Calibri" panose="020F0502020204030204" pitchFamily="34" charset="0"/>
              <a:cs typeface="Calibri" panose="020F0502020204030204" pitchFamily="34" charset="0"/>
            </a:endParaRPr>
          </a:p>
          <a:p>
            <a:pPr lvl="1"/>
            <a:r>
              <a:rPr lang="es-ES_tradnl" dirty="0" err="1">
                <a:latin typeface="Calibri" panose="020F0502020204030204" pitchFamily="34" charset="0"/>
                <a:cs typeface="Calibri" panose="020F0502020204030204" pitchFamily="34" charset="0"/>
              </a:rPr>
              <a:t>legend</a:t>
            </a:r>
            <a:endParaRPr lang="es-ES_tradnl" dirty="0">
              <a:latin typeface="Calibri" panose="020F0502020204030204" pitchFamily="34" charset="0"/>
              <a:cs typeface="Calibri" panose="020F0502020204030204" pitchFamily="34" charset="0"/>
            </a:endParaRPr>
          </a:p>
          <a:p>
            <a:pPr lvl="1"/>
            <a:endParaRPr lang="es-ES_tradnl" dirty="0">
              <a:latin typeface="Calibri" panose="020F0502020204030204" pitchFamily="34" charset="0"/>
              <a:cs typeface="Calibri" panose="020F0502020204030204" pitchFamily="34" charset="0"/>
            </a:endParaRPr>
          </a:p>
          <a:p>
            <a:pPr lvl="1"/>
            <a:endParaRPr lang="es-ES_tradnl" dirty="0">
              <a:latin typeface="Calibri" panose="020F0502020204030204" pitchFamily="34" charset="0"/>
              <a:cs typeface="Calibri" panose="020F0502020204030204" pitchFamily="34" charset="0"/>
            </a:endParaRPr>
          </a:p>
          <a:p>
            <a:pPr lvl="1"/>
            <a:endParaRPr lang="es-ES_tradnl" dirty="0">
              <a:latin typeface="Calibri" panose="020F0502020204030204" pitchFamily="34" charset="0"/>
              <a:cs typeface="Calibri" panose="020F0502020204030204" pitchFamily="34" charset="0"/>
            </a:endParaRPr>
          </a:p>
          <a:p>
            <a:pPr lvl="4"/>
            <a:endParaRPr lang="es-ES_tradnl" dirty="0">
              <a:latin typeface="Calibri" panose="020F0502020204030204" pitchFamily="34" charset="0"/>
              <a:cs typeface="Calibri" panose="020F0502020204030204" pitchFamily="34" charset="0"/>
            </a:endParaRPr>
          </a:p>
          <a:p>
            <a:pPr lvl="4"/>
            <a:endParaRPr lang="es-ES_tradnl" dirty="0">
              <a:latin typeface="Calibri" panose="020F0502020204030204" pitchFamily="34" charset="0"/>
              <a:cs typeface="Calibri" panose="020F0502020204030204" pitchFamily="34" charset="0"/>
            </a:endParaRPr>
          </a:p>
        </p:txBody>
      </p:sp>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p:txBody>
          <a:bodyPr/>
          <a:lstStyle/>
          <a:p>
            <a:r>
              <a:rPr lang="es-ES_tradnl" dirty="0"/>
              <a:t>CONTROLES COMPONENTES</a:t>
            </a:r>
          </a:p>
        </p:txBody>
      </p:sp>
      <p:pic>
        <p:nvPicPr>
          <p:cNvPr id="5" name="Imagen 4">
            <a:extLst>
              <a:ext uri="{FF2B5EF4-FFF2-40B4-BE49-F238E27FC236}">
                <a16:creationId xmlns:a16="http://schemas.microsoft.com/office/drawing/2014/main" id="{4DC55A1D-2065-F44D-BCDC-329A65578940}"/>
              </a:ext>
            </a:extLst>
          </p:cNvPr>
          <p:cNvPicPr>
            <a:picLocks noChangeAspect="1"/>
          </p:cNvPicPr>
          <p:nvPr/>
        </p:nvPicPr>
        <p:blipFill>
          <a:blip r:embed="rId2"/>
          <a:stretch>
            <a:fillRect/>
          </a:stretch>
        </p:blipFill>
        <p:spPr>
          <a:xfrm>
            <a:off x="3362793" y="2008093"/>
            <a:ext cx="5378182" cy="4185397"/>
          </a:xfrm>
          <a:prstGeom prst="rect">
            <a:avLst/>
          </a:prstGeom>
        </p:spPr>
      </p:pic>
    </p:spTree>
    <p:extLst>
      <p:ext uri="{BB962C8B-B14F-4D97-AF65-F5344CB8AC3E}">
        <p14:creationId xmlns:p14="http://schemas.microsoft.com/office/powerpoint/2010/main" val="23761676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791AF96E-147D-46AF-A82D-812ACBD9D427}"/>
              </a:ext>
            </a:extLst>
          </p:cNvPr>
          <p:cNvSpPr>
            <a:spLocks noGrp="1"/>
          </p:cNvSpPr>
          <p:nvPr>
            <p:ph type="body" idx="1"/>
          </p:nvPr>
        </p:nvSpPr>
        <p:spPr/>
        <p:txBody>
          <a:bodyPr/>
          <a:lstStyle/>
          <a:p>
            <a:r>
              <a:rPr lang="es-ES" dirty="0"/>
              <a:t>Elemento input.</a:t>
            </a:r>
          </a:p>
          <a:p>
            <a:pPr lvl="1"/>
            <a:r>
              <a:rPr lang="es-ES" dirty="0"/>
              <a:t>Define un control de entrada de texto.</a:t>
            </a:r>
          </a:p>
          <a:p>
            <a:pPr lvl="1"/>
            <a:r>
              <a:rPr lang="es-ES" dirty="0"/>
              <a:t>Posee un conjunto a de atributos, los cuales modifican el comportamiento del control</a:t>
            </a:r>
          </a:p>
          <a:p>
            <a:pPr lvl="2"/>
            <a:r>
              <a:rPr lang="es-CL" dirty="0" err="1"/>
              <a:t>Placeholder</a:t>
            </a:r>
            <a:r>
              <a:rPr lang="es-CL" dirty="0"/>
              <a:t>: define un texto que aparecerá en el input, cuando el usuario seleccione el control, el </a:t>
            </a:r>
            <a:r>
              <a:rPr lang="es-CL" dirty="0" err="1"/>
              <a:t>placeholder</a:t>
            </a:r>
            <a:r>
              <a:rPr lang="es-CL" dirty="0"/>
              <a:t> desaparecerá.</a:t>
            </a:r>
          </a:p>
          <a:p>
            <a:pPr lvl="2"/>
            <a:r>
              <a:rPr lang="es-CL" dirty="0" err="1"/>
              <a:t>Name</a:t>
            </a:r>
            <a:r>
              <a:rPr lang="es-CL" dirty="0"/>
              <a:t>: define el nombre del control.</a:t>
            </a:r>
          </a:p>
          <a:p>
            <a:pPr lvl="2"/>
            <a:r>
              <a:rPr lang="es-CL" dirty="0" err="1"/>
              <a:t>Readonly</a:t>
            </a:r>
            <a:r>
              <a:rPr lang="es-CL" dirty="0"/>
              <a:t>: define si el control se dibujará de sólo lectura.</a:t>
            </a:r>
          </a:p>
          <a:p>
            <a:pPr lvl="2"/>
            <a:r>
              <a:rPr lang="es-CL" dirty="0"/>
              <a:t>Value: permite definir un valor para el control.</a:t>
            </a:r>
          </a:p>
          <a:p>
            <a:pPr marL="1028700" lvl="2" indent="0">
              <a:buNone/>
            </a:pPr>
            <a:endParaRPr lang="es-CL" dirty="0"/>
          </a:p>
        </p:txBody>
      </p:sp>
      <p:sp>
        <p:nvSpPr>
          <p:cNvPr id="3" name="Título 2">
            <a:extLst>
              <a:ext uri="{FF2B5EF4-FFF2-40B4-BE49-F238E27FC236}">
                <a16:creationId xmlns:a16="http://schemas.microsoft.com/office/drawing/2014/main" id="{0672B72F-CC1B-4C5B-A6A9-65804DEF66D9}"/>
              </a:ext>
            </a:extLst>
          </p:cNvPr>
          <p:cNvSpPr>
            <a:spLocks noGrp="1"/>
          </p:cNvSpPr>
          <p:nvPr>
            <p:ph type="title"/>
          </p:nvPr>
        </p:nvSpPr>
        <p:spPr/>
        <p:txBody>
          <a:bodyPr/>
          <a:lstStyle/>
          <a:p>
            <a:r>
              <a:rPr lang="es-ES_tradnl" dirty="0"/>
              <a:t>CONTROLES COMPONENTES</a:t>
            </a:r>
            <a:endParaRPr lang="es-CL" dirty="0"/>
          </a:p>
        </p:txBody>
      </p:sp>
      <p:pic>
        <p:nvPicPr>
          <p:cNvPr id="6" name="Imagen 5">
            <a:extLst>
              <a:ext uri="{FF2B5EF4-FFF2-40B4-BE49-F238E27FC236}">
                <a16:creationId xmlns:a16="http://schemas.microsoft.com/office/drawing/2014/main" id="{9B90E002-3F49-9240-9FDF-D1FA4639B64A}"/>
              </a:ext>
            </a:extLst>
          </p:cNvPr>
          <p:cNvPicPr>
            <a:picLocks noChangeAspect="1"/>
          </p:cNvPicPr>
          <p:nvPr/>
        </p:nvPicPr>
        <p:blipFill>
          <a:blip r:embed="rId2"/>
          <a:stretch>
            <a:fillRect/>
          </a:stretch>
        </p:blipFill>
        <p:spPr>
          <a:xfrm>
            <a:off x="591670" y="4576717"/>
            <a:ext cx="7960659" cy="1498067"/>
          </a:xfrm>
          <a:prstGeom prst="rect">
            <a:avLst/>
          </a:prstGeom>
        </p:spPr>
      </p:pic>
    </p:spTree>
    <p:extLst>
      <p:ext uri="{BB962C8B-B14F-4D97-AF65-F5344CB8AC3E}">
        <p14:creationId xmlns:p14="http://schemas.microsoft.com/office/powerpoint/2010/main" val="939631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F32787A-334A-47E0-9503-BFAFD34D52DB}"/>
              </a:ext>
            </a:extLst>
          </p:cNvPr>
          <p:cNvSpPr>
            <a:spLocks noGrp="1"/>
          </p:cNvSpPr>
          <p:nvPr>
            <p:ph type="body" idx="1"/>
          </p:nvPr>
        </p:nvSpPr>
        <p:spPr/>
        <p:txBody>
          <a:bodyPr/>
          <a:lstStyle/>
          <a:p>
            <a:r>
              <a:rPr lang="es-ES" dirty="0"/>
              <a:t>Además de los otros atributos, existe uno que permite definir el tipo de control que se va a usar ese es el atributo </a:t>
            </a:r>
            <a:r>
              <a:rPr lang="es-ES" dirty="0" err="1"/>
              <a:t>type</a:t>
            </a:r>
            <a:r>
              <a:rPr lang="es-ES" dirty="0"/>
              <a:t>.</a:t>
            </a:r>
          </a:p>
          <a:p>
            <a:r>
              <a:rPr lang="es-ES" dirty="0"/>
              <a:t>Los posibles valores para </a:t>
            </a:r>
            <a:r>
              <a:rPr lang="es-ES" dirty="0" err="1"/>
              <a:t>type</a:t>
            </a:r>
            <a:r>
              <a:rPr lang="es-ES" dirty="0"/>
              <a:t> son:</a:t>
            </a:r>
          </a:p>
        </p:txBody>
      </p:sp>
      <p:sp>
        <p:nvSpPr>
          <p:cNvPr id="3" name="Título 2">
            <a:extLst>
              <a:ext uri="{FF2B5EF4-FFF2-40B4-BE49-F238E27FC236}">
                <a16:creationId xmlns:a16="http://schemas.microsoft.com/office/drawing/2014/main" id="{A9A832E5-4772-4A68-9C05-0B66E4F75D00}"/>
              </a:ext>
            </a:extLst>
          </p:cNvPr>
          <p:cNvSpPr>
            <a:spLocks noGrp="1"/>
          </p:cNvSpPr>
          <p:nvPr>
            <p:ph type="title"/>
          </p:nvPr>
        </p:nvSpPr>
        <p:spPr/>
        <p:txBody>
          <a:bodyPr/>
          <a:lstStyle/>
          <a:p>
            <a:r>
              <a:rPr lang="es-ES_tradnl" dirty="0"/>
              <a:t>CONTROLES COMPONENTES</a:t>
            </a:r>
            <a:endParaRPr lang="es-CL" dirty="0"/>
          </a:p>
        </p:txBody>
      </p:sp>
      <p:sp>
        <p:nvSpPr>
          <p:cNvPr id="4" name="CuadroTexto 3">
            <a:extLst>
              <a:ext uri="{FF2B5EF4-FFF2-40B4-BE49-F238E27FC236}">
                <a16:creationId xmlns:a16="http://schemas.microsoft.com/office/drawing/2014/main" id="{BD686D06-F59A-4D27-A4C2-46F4413324F5}"/>
              </a:ext>
            </a:extLst>
          </p:cNvPr>
          <p:cNvSpPr txBox="1"/>
          <p:nvPr/>
        </p:nvSpPr>
        <p:spPr>
          <a:xfrm>
            <a:off x="849299" y="2605682"/>
            <a:ext cx="1751632" cy="3133819"/>
          </a:xfrm>
          <a:prstGeom prst="rect">
            <a:avLst/>
          </a:prstGeom>
          <a:noFill/>
          <a:ln>
            <a:noFill/>
          </a:ln>
        </p:spPr>
        <p:txBody>
          <a:bodyPr spcFirstLastPara="1" wrap="none" lIns="91425" tIns="45700" rIns="91425" bIns="45700" rtlCol="0" anchor="t" anchorCtr="0">
            <a:noAutofit/>
          </a:bodyPr>
          <a:lstStyle/>
          <a:p>
            <a:pPr lvl="1"/>
            <a:r>
              <a:rPr lang="en-US" sz="1800" dirty="0">
                <a:solidFill>
                  <a:schemeClr val="bg1">
                    <a:lumMod val="50000"/>
                  </a:schemeClr>
                </a:solidFill>
                <a:latin typeface="Franklin Gothic" panose="020B0604020202020204" charset="0"/>
                <a:cs typeface="Franklin Gothic" panose="020B0604020202020204" charset="0"/>
              </a:rPr>
              <a:t>button</a:t>
            </a:r>
            <a:br>
              <a:rPr lang="en-US" sz="1800" dirty="0">
                <a:solidFill>
                  <a:schemeClr val="bg1">
                    <a:lumMod val="50000"/>
                  </a:schemeClr>
                </a:solidFill>
                <a:latin typeface="Franklin Gothic" panose="020B0604020202020204" charset="0"/>
                <a:cs typeface="Franklin Gothic" panose="020B0604020202020204" charset="0"/>
              </a:rPr>
            </a:br>
            <a:r>
              <a:rPr lang="en-US" sz="1800" dirty="0">
                <a:solidFill>
                  <a:schemeClr val="bg1">
                    <a:lumMod val="50000"/>
                  </a:schemeClr>
                </a:solidFill>
                <a:latin typeface="Franklin Gothic" panose="020B0604020202020204" charset="0"/>
                <a:cs typeface="Franklin Gothic" panose="020B0604020202020204" charset="0"/>
              </a:rPr>
              <a:t>checkbox</a:t>
            </a:r>
            <a:br>
              <a:rPr lang="en-US" sz="1800" dirty="0">
                <a:solidFill>
                  <a:schemeClr val="bg1">
                    <a:lumMod val="50000"/>
                  </a:schemeClr>
                </a:solidFill>
                <a:latin typeface="Franklin Gothic" panose="020B0604020202020204" charset="0"/>
                <a:cs typeface="Franklin Gothic" panose="020B0604020202020204" charset="0"/>
              </a:rPr>
            </a:br>
            <a:r>
              <a:rPr lang="en-US" sz="1800" dirty="0">
                <a:solidFill>
                  <a:schemeClr val="bg1">
                    <a:lumMod val="50000"/>
                  </a:schemeClr>
                </a:solidFill>
                <a:latin typeface="Franklin Gothic" panose="020B0604020202020204" charset="0"/>
                <a:cs typeface="Franklin Gothic" panose="020B0604020202020204" charset="0"/>
              </a:rPr>
              <a:t>color</a:t>
            </a:r>
            <a:br>
              <a:rPr lang="en-US" sz="1800" dirty="0">
                <a:solidFill>
                  <a:schemeClr val="bg1">
                    <a:lumMod val="50000"/>
                  </a:schemeClr>
                </a:solidFill>
                <a:latin typeface="Franklin Gothic" panose="020B0604020202020204" charset="0"/>
                <a:cs typeface="Franklin Gothic" panose="020B0604020202020204" charset="0"/>
              </a:rPr>
            </a:br>
            <a:r>
              <a:rPr lang="en-US" sz="1800" dirty="0">
                <a:solidFill>
                  <a:schemeClr val="bg1">
                    <a:lumMod val="50000"/>
                  </a:schemeClr>
                </a:solidFill>
                <a:latin typeface="Franklin Gothic" panose="020B0604020202020204" charset="0"/>
                <a:cs typeface="Franklin Gothic" panose="020B0604020202020204" charset="0"/>
              </a:rPr>
              <a:t>date </a:t>
            </a:r>
            <a:br>
              <a:rPr lang="en-US" sz="1800" dirty="0">
                <a:solidFill>
                  <a:schemeClr val="bg1">
                    <a:lumMod val="50000"/>
                  </a:schemeClr>
                </a:solidFill>
                <a:latin typeface="Franklin Gothic" panose="020B0604020202020204" charset="0"/>
                <a:cs typeface="Franklin Gothic" panose="020B0604020202020204" charset="0"/>
              </a:rPr>
            </a:br>
            <a:r>
              <a:rPr lang="en-US" sz="1800" dirty="0">
                <a:solidFill>
                  <a:schemeClr val="bg1">
                    <a:lumMod val="50000"/>
                  </a:schemeClr>
                </a:solidFill>
                <a:latin typeface="Franklin Gothic" panose="020B0604020202020204" charset="0"/>
                <a:cs typeface="Franklin Gothic" panose="020B0604020202020204" charset="0"/>
              </a:rPr>
              <a:t>datetime-local </a:t>
            </a:r>
            <a:br>
              <a:rPr lang="en-US" sz="1800" dirty="0">
                <a:solidFill>
                  <a:schemeClr val="bg1">
                    <a:lumMod val="50000"/>
                  </a:schemeClr>
                </a:solidFill>
                <a:latin typeface="Franklin Gothic" panose="020B0604020202020204" charset="0"/>
                <a:cs typeface="Franklin Gothic" panose="020B0604020202020204" charset="0"/>
              </a:rPr>
            </a:br>
            <a:r>
              <a:rPr lang="en-US" sz="1800" dirty="0">
                <a:solidFill>
                  <a:schemeClr val="bg1">
                    <a:lumMod val="50000"/>
                  </a:schemeClr>
                </a:solidFill>
                <a:latin typeface="Franklin Gothic" panose="020B0604020202020204" charset="0"/>
                <a:cs typeface="Franklin Gothic" panose="020B0604020202020204" charset="0"/>
              </a:rPr>
              <a:t>email </a:t>
            </a:r>
            <a:br>
              <a:rPr lang="en-US" sz="1800" dirty="0">
                <a:solidFill>
                  <a:schemeClr val="bg1">
                    <a:lumMod val="50000"/>
                  </a:schemeClr>
                </a:solidFill>
                <a:latin typeface="Franklin Gothic" panose="020B0604020202020204" charset="0"/>
                <a:cs typeface="Franklin Gothic" panose="020B0604020202020204" charset="0"/>
              </a:rPr>
            </a:br>
            <a:r>
              <a:rPr lang="en-US" sz="1800" dirty="0">
                <a:solidFill>
                  <a:schemeClr val="bg1">
                    <a:lumMod val="50000"/>
                  </a:schemeClr>
                </a:solidFill>
                <a:latin typeface="Franklin Gothic" panose="020B0604020202020204" charset="0"/>
                <a:cs typeface="Franklin Gothic" panose="020B0604020202020204" charset="0"/>
              </a:rPr>
              <a:t>file</a:t>
            </a:r>
            <a:br>
              <a:rPr lang="en-US" sz="1800" dirty="0">
                <a:solidFill>
                  <a:schemeClr val="bg1">
                    <a:lumMod val="50000"/>
                  </a:schemeClr>
                </a:solidFill>
                <a:latin typeface="Franklin Gothic" panose="020B0604020202020204" charset="0"/>
                <a:cs typeface="Franklin Gothic" panose="020B0604020202020204" charset="0"/>
              </a:rPr>
            </a:br>
            <a:r>
              <a:rPr lang="en-US" sz="1800" dirty="0">
                <a:solidFill>
                  <a:schemeClr val="bg1">
                    <a:lumMod val="50000"/>
                  </a:schemeClr>
                </a:solidFill>
                <a:latin typeface="Franklin Gothic" panose="020B0604020202020204" charset="0"/>
                <a:cs typeface="Franklin Gothic" panose="020B0604020202020204" charset="0"/>
              </a:rPr>
              <a:t>hidden</a:t>
            </a:r>
            <a:br>
              <a:rPr lang="en-US" sz="1800" dirty="0">
                <a:solidFill>
                  <a:schemeClr val="bg1">
                    <a:lumMod val="50000"/>
                  </a:schemeClr>
                </a:solidFill>
                <a:latin typeface="Franklin Gothic" panose="020B0604020202020204" charset="0"/>
                <a:cs typeface="Franklin Gothic" panose="020B0604020202020204" charset="0"/>
              </a:rPr>
            </a:br>
            <a:r>
              <a:rPr lang="en-US" sz="1800" dirty="0">
                <a:solidFill>
                  <a:schemeClr val="bg1">
                    <a:lumMod val="50000"/>
                  </a:schemeClr>
                </a:solidFill>
                <a:latin typeface="Franklin Gothic" panose="020B0604020202020204" charset="0"/>
                <a:cs typeface="Franklin Gothic" panose="020B0604020202020204" charset="0"/>
              </a:rPr>
              <a:t>image</a:t>
            </a:r>
            <a:br>
              <a:rPr lang="en-US" sz="1800" dirty="0">
                <a:solidFill>
                  <a:schemeClr val="bg1">
                    <a:lumMod val="50000"/>
                  </a:schemeClr>
                </a:solidFill>
                <a:latin typeface="Franklin Gothic" panose="020B0604020202020204" charset="0"/>
                <a:cs typeface="Franklin Gothic" panose="020B0604020202020204" charset="0"/>
              </a:rPr>
            </a:br>
            <a:r>
              <a:rPr lang="en-US" sz="1800" dirty="0">
                <a:solidFill>
                  <a:schemeClr val="bg1">
                    <a:lumMod val="50000"/>
                  </a:schemeClr>
                </a:solidFill>
                <a:latin typeface="Franklin Gothic" panose="020B0604020202020204" charset="0"/>
                <a:cs typeface="Franklin Gothic" panose="020B0604020202020204" charset="0"/>
              </a:rPr>
              <a:t>month </a:t>
            </a:r>
            <a:br>
              <a:rPr lang="en-US" sz="2000" dirty="0">
                <a:latin typeface="Franklin Gothic" panose="020B0604020202020204" charset="0"/>
                <a:cs typeface="Franklin Gothic" panose="020B0604020202020204" charset="0"/>
              </a:rPr>
            </a:br>
            <a:endParaRPr lang="es-CL" sz="2000" dirty="0">
              <a:latin typeface="Franklin Gothic" panose="020B0604020202020204" charset="0"/>
              <a:cs typeface="Franklin Gothic" panose="020B0604020202020204" charset="0"/>
            </a:endParaRPr>
          </a:p>
        </p:txBody>
      </p:sp>
      <p:sp>
        <p:nvSpPr>
          <p:cNvPr id="5" name="CuadroTexto 4">
            <a:extLst>
              <a:ext uri="{FF2B5EF4-FFF2-40B4-BE49-F238E27FC236}">
                <a16:creationId xmlns:a16="http://schemas.microsoft.com/office/drawing/2014/main" id="{4C59E0A9-B251-4D9E-87FA-06915AA8728F}"/>
              </a:ext>
            </a:extLst>
          </p:cNvPr>
          <p:cNvSpPr txBox="1"/>
          <p:nvPr/>
        </p:nvSpPr>
        <p:spPr>
          <a:xfrm>
            <a:off x="2852966" y="2605682"/>
            <a:ext cx="1206339" cy="3133819"/>
          </a:xfrm>
          <a:prstGeom prst="rect">
            <a:avLst/>
          </a:prstGeom>
          <a:noFill/>
          <a:ln>
            <a:noFill/>
          </a:ln>
        </p:spPr>
        <p:txBody>
          <a:bodyPr spcFirstLastPara="1" wrap="none" lIns="91425" tIns="45700" rIns="91425" bIns="45700" rtlCol="0" anchor="t" anchorCtr="0">
            <a:noAutofit/>
          </a:bodyPr>
          <a:lstStyle/>
          <a:p>
            <a:pPr lvl="1"/>
            <a:r>
              <a:rPr lang="en-US" sz="1800" dirty="0">
                <a:solidFill>
                  <a:schemeClr val="bg1">
                    <a:lumMod val="50000"/>
                  </a:schemeClr>
                </a:solidFill>
                <a:latin typeface="Franklin Gothic" panose="020B0604020202020204" charset="0"/>
                <a:cs typeface="Franklin Gothic" panose="020B0604020202020204" charset="0"/>
              </a:rPr>
              <a:t>number </a:t>
            </a:r>
            <a:br>
              <a:rPr lang="en-US" sz="1800" dirty="0">
                <a:solidFill>
                  <a:schemeClr val="bg1">
                    <a:lumMod val="50000"/>
                  </a:schemeClr>
                </a:solidFill>
                <a:latin typeface="Franklin Gothic" panose="020B0604020202020204" charset="0"/>
                <a:cs typeface="Franklin Gothic" panose="020B0604020202020204" charset="0"/>
              </a:rPr>
            </a:br>
            <a:r>
              <a:rPr lang="en-US" sz="1800" dirty="0">
                <a:solidFill>
                  <a:schemeClr val="bg1">
                    <a:lumMod val="50000"/>
                  </a:schemeClr>
                </a:solidFill>
                <a:latin typeface="Franklin Gothic" panose="020B0604020202020204" charset="0"/>
                <a:cs typeface="Franklin Gothic" panose="020B0604020202020204" charset="0"/>
              </a:rPr>
              <a:t>password</a:t>
            </a:r>
            <a:br>
              <a:rPr lang="en-US" sz="1800" dirty="0">
                <a:solidFill>
                  <a:schemeClr val="bg1">
                    <a:lumMod val="50000"/>
                  </a:schemeClr>
                </a:solidFill>
                <a:latin typeface="Franklin Gothic" panose="020B0604020202020204" charset="0"/>
                <a:cs typeface="Franklin Gothic" panose="020B0604020202020204" charset="0"/>
              </a:rPr>
            </a:br>
            <a:r>
              <a:rPr lang="en-US" sz="1800" dirty="0">
                <a:solidFill>
                  <a:schemeClr val="bg1">
                    <a:lumMod val="50000"/>
                  </a:schemeClr>
                </a:solidFill>
                <a:latin typeface="Franklin Gothic" panose="020B0604020202020204" charset="0"/>
                <a:cs typeface="Franklin Gothic" panose="020B0604020202020204" charset="0"/>
              </a:rPr>
              <a:t>radio</a:t>
            </a:r>
            <a:br>
              <a:rPr lang="en-US" sz="1800" dirty="0">
                <a:solidFill>
                  <a:schemeClr val="bg1">
                    <a:lumMod val="50000"/>
                  </a:schemeClr>
                </a:solidFill>
                <a:latin typeface="Franklin Gothic" panose="020B0604020202020204" charset="0"/>
                <a:cs typeface="Franklin Gothic" panose="020B0604020202020204" charset="0"/>
              </a:rPr>
            </a:br>
            <a:r>
              <a:rPr lang="en-US" sz="1800" dirty="0">
                <a:solidFill>
                  <a:schemeClr val="bg1">
                    <a:lumMod val="50000"/>
                  </a:schemeClr>
                </a:solidFill>
                <a:latin typeface="Franklin Gothic" panose="020B0604020202020204" charset="0"/>
                <a:cs typeface="Franklin Gothic" panose="020B0604020202020204" charset="0"/>
              </a:rPr>
              <a:t>range </a:t>
            </a:r>
            <a:br>
              <a:rPr lang="en-US" sz="1800" dirty="0">
                <a:solidFill>
                  <a:schemeClr val="bg1">
                    <a:lumMod val="50000"/>
                  </a:schemeClr>
                </a:solidFill>
                <a:latin typeface="Franklin Gothic" panose="020B0604020202020204" charset="0"/>
                <a:cs typeface="Franklin Gothic" panose="020B0604020202020204" charset="0"/>
              </a:rPr>
            </a:br>
            <a:r>
              <a:rPr lang="en-US" sz="1800" dirty="0">
                <a:solidFill>
                  <a:schemeClr val="bg1">
                    <a:lumMod val="50000"/>
                  </a:schemeClr>
                </a:solidFill>
                <a:latin typeface="Franklin Gothic" panose="020B0604020202020204" charset="0"/>
                <a:cs typeface="Franklin Gothic" panose="020B0604020202020204" charset="0"/>
              </a:rPr>
              <a:t>reset</a:t>
            </a:r>
            <a:br>
              <a:rPr lang="en-US" sz="1800" dirty="0">
                <a:solidFill>
                  <a:schemeClr val="bg1">
                    <a:lumMod val="50000"/>
                  </a:schemeClr>
                </a:solidFill>
                <a:latin typeface="Franklin Gothic" panose="020B0604020202020204" charset="0"/>
                <a:cs typeface="Franklin Gothic" panose="020B0604020202020204" charset="0"/>
              </a:rPr>
            </a:br>
            <a:r>
              <a:rPr lang="en-US" sz="1800" dirty="0">
                <a:solidFill>
                  <a:schemeClr val="bg1">
                    <a:lumMod val="50000"/>
                  </a:schemeClr>
                </a:solidFill>
                <a:latin typeface="Franklin Gothic" panose="020B0604020202020204" charset="0"/>
                <a:cs typeface="Franklin Gothic" panose="020B0604020202020204" charset="0"/>
              </a:rPr>
              <a:t>search</a:t>
            </a:r>
            <a:br>
              <a:rPr lang="en-US" sz="1800" dirty="0">
                <a:solidFill>
                  <a:schemeClr val="bg1">
                    <a:lumMod val="50000"/>
                  </a:schemeClr>
                </a:solidFill>
                <a:latin typeface="Franklin Gothic" panose="020B0604020202020204" charset="0"/>
                <a:cs typeface="Franklin Gothic" panose="020B0604020202020204" charset="0"/>
              </a:rPr>
            </a:br>
            <a:r>
              <a:rPr lang="en-US" sz="1800" dirty="0">
                <a:solidFill>
                  <a:schemeClr val="bg1">
                    <a:lumMod val="50000"/>
                  </a:schemeClr>
                </a:solidFill>
                <a:latin typeface="Franklin Gothic" panose="020B0604020202020204" charset="0"/>
                <a:cs typeface="Franklin Gothic" panose="020B0604020202020204" charset="0"/>
              </a:rPr>
              <a:t>submit</a:t>
            </a:r>
            <a:br>
              <a:rPr lang="en-US" sz="1800" dirty="0">
                <a:solidFill>
                  <a:schemeClr val="bg1">
                    <a:lumMod val="50000"/>
                  </a:schemeClr>
                </a:solidFill>
                <a:latin typeface="Franklin Gothic" panose="020B0604020202020204" charset="0"/>
                <a:cs typeface="Franklin Gothic" panose="020B0604020202020204" charset="0"/>
              </a:rPr>
            </a:br>
            <a:r>
              <a:rPr lang="en-US" sz="1800" dirty="0" err="1">
                <a:solidFill>
                  <a:schemeClr val="bg1">
                    <a:lumMod val="50000"/>
                  </a:schemeClr>
                </a:solidFill>
                <a:latin typeface="Franklin Gothic" panose="020B0604020202020204" charset="0"/>
                <a:cs typeface="Franklin Gothic" panose="020B0604020202020204" charset="0"/>
              </a:rPr>
              <a:t>tel</a:t>
            </a:r>
            <a:br>
              <a:rPr lang="en-US" sz="1800" dirty="0">
                <a:solidFill>
                  <a:schemeClr val="bg1">
                    <a:lumMod val="50000"/>
                  </a:schemeClr>
                </a:solidFill>
                <a:latin typeface="Franklin Gothic" panose="020B0604020202020204" charset="0"/>
                <a:cs typeface="Franklin Gothic" panose="020B0604020202020204" charset="0"/>
              </a:rPr>
            </a:br>
            <a:r>
              <a:rPr lang="en-US" sz="1800" dirty="0">
                <a:solidFill>
                  <a:schemeClr val="bg1">
                    <a:lumMod val="50000"/>
                  </a:schemeClr>
                </a:solidFill>
                <a:latin typeface="Franklin Gothic" panose="020B0604020202020204" charset="0"/>
                <a:cs typeface="Franklin Gothic" panose="020B0604020202020204" charset="0"/>
              </a:rPr>
              <a:t>text</a:t>
            </a:r>
            <a:br>
              <a:rPr lang="en-US" sz="1800" dirty="0">
                <a:solidFill>
                  <a:schemeClr val="bg1">
                    <a:lumMod val="50000"/>
                  </a:schemeClr>
                </a:solidFill>
                <a:latin typeface="Franklin Gothic" panose="020B0604020202020204" charset="0"/>
                <a:cs typeface="Franklin Gothic" panose="020B0604020202020204" charset="0"/>
              </a:rPr>
            </a:br>
            <a:r>
              <a:rPr lang="en-US" sz="1800" dirty="0">
                <a:solidFill>
                  <a:schemeClr val="bg1">
                    <a:lumMod val="50000"/>
                  </a:schemeClr>
                </a:solidFill>
                <a:latin typeface="Franklin Gothic" panose="020B0604020202020204" charset="0"/>
                <a:cs typeface="Franklin Gothic" panose="020B0604020202020204" charset="0"/>
              </a:rPr>
              <a:t>time </a:t>
            </a:r>
            <a:br>
              <a:rPr lang="en-US" sz="1800" dirty="0">
                <a:solidFill>
                  <a:schemeClr val="bg1">
                    <a:lumMod val="50000"/>
                  </a:schemeClr>
                </a:solidFill>
                <a:latin typeface="Franklin Gothic" panose="020B0604020202020204" charset="0"/>
                <a:cs typeface="Franklin Gothic" panose="020B0604020202020204" charset="0"/>
              </a:rPr>
            </a:br>
            <a:r>
              <a:rPr lang="en-US" sz="1800" dirty="0" err="1">
                <a:solidFill>
                  <a:schemeClr val="bg1">
                    <a:lumMod val="50000"/>
                  </a:schemeClr>
                </a:solidFill>
                <a:latin typeface="Franklin Gothic" panose="020B0604020202020204" charset="0"/>
                <a:cs typeface="Franklin Gothic" panose="020B0604020202020204" charset="0"/>
              </a:rPr>
              <a:t>url</a:t>
            </a:r>
            <a:br>
              <a:rPr lang="en-US" sz="1800" dirty="0">
                <a:solidFill>
                  <a:schemeClr val="bg1">
                    <a:lumMod val="50000"/>
                  </a:schemeClr>
                </a:solidFill>
                <a:latin typeface="Franklin Gothic" panose="020B0604020202020204" charset="0"/>
                <a:cs typeface="Franklin Gothic" panose="020B0604020202020204" charset="0"/>
              </a:rPr>
            </a:br>
            <a:r>
              <a:rPr lang="en-US" sz="1800" dirty="0">
                <a:solidFill>
                  <a:schemeClr val="bg1">
                    <a:lumMod val="50000"/>
                  </a:schemeClr>
                </a:solidFill>
                <a:latin typeface="Franklin Gothic" panose="020B0604020202020204" charset="0"/>
                <a:cs typeface="Franklin Gothic" panose="020B0604020202020204" charset="0"/>
              </a:rPr>
              <a:t>week</a:t>
            </a:r>
            <a:endParaRPr lang="es-CL" sz="1800" dirty="0">
              <a:solidFill>
                <a:schemeClr val="bg1">
                  <a:lumMod val="50000"/>
                </a:schemeClr>
              </a:solidFill>
              <a:latin typeface="Franklin Gothic" panose="020B0604020202020204" charset="0"/>
              <a:cs typeface="Franklin Gothic" panose="020B0604020202020204" charset="0"/>
            </a:endParaRPr>
          </a:p>
        </p:txBody>
      </p:sp>
      <p:pic>
        <p:nvPicPr>
          <p:cNvPr id="6" name="Imagen 5">
            <a:extLst>
              <a:ext uri="{FF2B5EF4-FFF2-40B4-BE49-F238E27FC236}">
                <a16:creationId xmlns:a16="http://schemas.microsoft.com/office/drawing/2014/main" id="{116F2520-6A6E-DE48-9ED8-A53A22B39119}"/>
              </a:ext>
            </a:extLst>
          </p:cNvPr>
          <p:cNvPicPr>
            <a:picLocks noChangeAspect="1"/>
          </p:cNvPicPr>
          <p:nvPr/>
        </p:nvPicPr>
        <p:blipFill>
          <a:blip r:embed="rId2"/>
          <a:stretch>
            <a:fillRect/>
          </a:stretch>
        </p:blipFill>
        <p:spPr>
          <a:xfrm>
            <a:off x="4311340" y="2921607"/>
            <a:ext cx="3532049" cy="342253"/>
          </a:xfrm>
          <a:prstGeom prst="rect">
            <a:avLst/>
          </a:prstGeom>
        </p:spPr>
      </p:pic>
      <p:pic>
        <p:nvPicPr>
          <p:cNvPr id="7" name="Imagen 6">
            <a:extLst>
              <a:ext uri="{FF2B5EF4-FFF2-40B4-BE49-F238E27FC236}">
                <a16:creationId xmlns:a16="http://schemas.microsoft.com/office/drawing/2014/main" id="{7CD764F9-25ED-9446-9EF8-64549FF1F4F9}"/>
              </a:ext>
            </a:extLst>
          </p:cNvPr>
          <p:cNvPicPr>
            <a:picLocks noChangeAspect="1"/>
          </p:cNvPicPr>
          <p:nvPr/>
        </p:nvPicPr>
        <p:blipFill>
          <a:blip r:embed="rId3"/>
          <a:stretch>
            <a:fillRect/>
          </a:stretch>
        </p:blipFill>
        <p:spPr>
          <a:xfrm>
            <a:off x="4311340" y="3456735"/>
            <a:ext cx="3532049" cy="292219"/>
          </a:xfrm>
          <a:prstGeom prst="rect">
            <a:avLst/>
          </a:prstGeom>
        </p:spPr>
      </p:pic>
      <p:pic>
        <p:nvPicPr>
          <p:cNvPr id="8" name="Imagen 7">
            <a:extLst>
              <a:ext uri="{FF2B5EF4-FFF2-40B4-BE49-F238E27FC236}">
                <a16:creationId xmlns:a16="http://schemas.microsoft.com/office/drawing/2014/main" id="{C85F8E74-B8BB-BE41-BAC6-A7D7E82DB695}"/>
              </a:ext>
            </a:extLst>
          </p:cNvPr>
          <p:cNvPicPr>
            <a:picLocks noChangeAspect="1"/>
          </p:cNvPicPr>
          <p:nvPr/>
        </p:nvPicPr>
        <p:blipFill>
          <a:blip r:embed="rId4"/>
          <a:stretch>
            <a:fillRect/>
          </a:stretch>
        </p:blipFill>
        <p:spPr>
          <a:xfrm>
            <a:off x="4311340" y="4056630"/>
            <a:ext cx="4286475" cy="352313"/>
          </a:xfrm>
          <a:prstGeom prst="rect">
            <a:avLst/>
          </a:prstGeom>
        </p:spPr>
      </p:pic>
    </p:spTree>
    <p:extLst>
      <p:ext uri="{BB962C8B-B14F-4D97-AF65-F5344CB8AC3E}">
        <p14:creationId xmlns:p14="http://schemas.microsoft.com/office/powerpoint/2010/main" val="3685424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FBAA1E6-AA78-4B5B-BD62-D6A8319C9608}"/>
              </a:ext>
            </a:extLst>
          </p:cNvPr>
          <p:cNvSpPr>
            <a:spLocks noGrp="1"/>
          </p:cNvSpPr>
          <p:nvPr>
            <p:ph type="body" idx="1"/>
          </p:nvPr>
        </p:nvSpPr>
        <p:spPr/>
        <p:txBody>
          <a:bodyPr/>
          <a:lstStyle/>
          <a:p>
            <a:r>
              <a:rPr lang="es-ES" dirty="0"/>
              <a:t>El envío del formulario se puede lograr de finiendo un input cuyo atributo </a:t>
            </a:r>
            <a:r>
              <a:rPr lang="es-ES" dirty="0" err="1"/>
              <a:t>type</a:t>
            </a:r>
            <a:r>
              <a:rPr lang="es-ES" dirty="0"/>
              <a:t> sea </a:t>
            </a:r>
            <a:r>
              <a:rPr lang="es-ES" b="1" dirty="0" err="1"/>
              <a:t>submit</a:t>
            </a:r>
            <a:r>
              <a:rPr lang="es-ES" dirty="0"/>
              <a:t>, este valor crea un botón que realiza la acción de enviar los datos al destino definido en la propiedad </a:t>
            </a:r>
            <a:r>
              <a:rPr lang="es-ES" b="1" dirty="0" err="1"/>
              <a:t>action</a:t>
            </a:r>
            <a:r>
              <a:rPr lang="es-ES" dirty="0"/>
              <a:t> del formulario.</a:t>
            </a:r>
          </a:p>
          <a:p>
            <a:endParaRPr lang="es-ES" dirty="0"/>
          </a:p>
          <a:p>
            <a:pPr marL="50800" indent="0">
              <a:buNone/>
            </a:pPr>
            <a:endParaRPr lang="es-ES" dirty="0"/>
          </a:p>
          <a:p>
            <a:r>
              <a:rPr lang="es-ES" dirty="0"/>
              <a:t>También existe un valor para </a:t>
            </a:r>
            <a:r>
              <a:rPr lang="es-ES" dirty="0" err="1"/>
              <a:t>type</a:t>
            </a:r>
            <a:r>
              <a:rPr lang="es-ES" dirty="0"/>
              <a:t> que es </a:t>
            </a:r>
            <a:r>
              <a:rPr lang="es-ES" dirty="0" err="1"/>
              <a:t>reset</a:t>
            </a:r>
            <a:r>
              <a:rPr lang="es-ES" dirty="0"/>
              <a:t>, el cual crea un botón que limpia los valores ingresados o seleccionados en las controles a su valor por defecto</a:t>
            </a:r>
          </a:p>
          <a:p>
            <a:endParaRPr lang="es-ES" dirty="0"/>
          </a:p>
          <a:p>
            <a:endParaRPr lang="es-CL" dirty="0"/>
          </a:p>
        </p:txBody>
      </p:sp>
      <p:sp>
        <p:nvSpPr>
          <p:cNvPr id="3" name="Título 2">
            <a:extLst>
              <a:ext uri="{FF2B5EF4-FFF2-40B4-BE49-F238E27FC236}">
                <a16:creationId xmlns:a16="http://schemas.microsoft.com/office/drawing/2014/main" id="{DEF28514-04C2-47F4-A122-F52BC7100DC7}"/>
              </a:ext>
            </a:extLst>
          </p:cNvPr>
          <p:cNvSpPr>
            <a:spLocks noGrp="1"/>
          </p:cNvSpPr>
          <p:nvPr>
            <p:ph type="title"/>
          </p:nvPr>
        </p:nvSpPr>
        <p:spPr/>
        <p:txBody>
          <a:bodyPr/>
          <a:lstStyle/>
          <a:p>
            <a:r>
              <a:rPr lang="es-ES_tradnl" dirty="0"/>
              <a:t>CONTROLES COMPONENTES</a:t>
            </a:r>
            <a:endParaRPr lang="es-CL" dirty="0"/>
          </a:p>
        </p:txBody>
      </p:sp>
      <p:pic>
        <p:nvPicPr>
          <p:cNvPr id="4" name="Imagen 3">
            <a:extLst>
              <a:ext uri="{FF2B5EF4-FFF2-40B4-BE49-F238E27FC236}">
                <a16:creationId xmlns:a16="http://schemas.microsoft.com/office/drawing/2014/main" id="{D1EDB021-FD77-4E18-9629-21AD52521B9A}"/>
              </a:ext>
            </a:extLst>
          </p:cNvPr>
          <p:cNvPicPr>
            <a:picLocks noChangeAspect="1"/>
          </p:cNvPicPr>
          <p:nvPr/>
        </p:nvPicPr>
        <p:blipFill>
          <a:blip r:embed="rId2"/>
          <a:stretch>
            <a:fillRect/>
          </a:stretch>
        </p:blipFill>
        <p:spPr>
          <a:xfrm>
            <a:off x="890912" y="2794126"/>
            <a:ext cx="4712004" cy="387288"/>
          </a:xfrm>
          <a:prstGeom prst="rect">
            <a:avLst/>
          </a:prstGeom>
        </p:spPr>
      </p:pic>
      <p:pic>
        <p:nvPicPr>
          <p:cNvPr id="5" name="Imagen 4">
            <a:extLst>
              <a:ext uri="{FF2B5EF4-FFF2-40B4-BE49-F238E27FC236}">
                <a16:creationId xmlns:a16="http://schemas.microsoft.com/office/drawing/2014/main" id="{36AE22F9-E8B6-4A12-8A23-23B6718623A6}"/>
              </a:ext>
            </a:extLst>
          </p:cNvPr>
          <p:cNvPicPr>
            <a:picLocks noChangeAspect="1"/>
          </p:cNvPicPr>
          <p:nvPr/>
        </p:nvPicPr>
        <p:blipFill>
          <a:blip r:embed="rId3"/>
          <a:stretch>
            <a:fillRect/>
          </a:stretch>
        </p:blipFill>
        <p:spPr>
          <a:xfrm>
            <a:off x="5963107" y="2648488"/>
            <a:ext cx="1029364" cy="663669"/>
          </a:xfrm>
          <a:prstGeom prst="rect">
            <a:avLst/>
          </a:prstGeom>
        </p:spPr>
      </p:pic>
      <p:pic>
        <p:nvPicPr>
          <p:cNvPr id="6" name="Imagen 5">
            <a:extLst>
              <a:ext uri="{FF2B5EF4-FFF2-40B4-BE49-F238E27FC236}">
                <a16:creationId xmlns:a16="http://schemas.microsoft.com/office/drawing/2014/main" id="{0B412052-B1A3-4D13-B75F-C553A63A5F4A}"/>
              </a:ext>
            </a:extLst>
          </p:cNvPr>
          <p:cNvPicPr>
            <a:picLocks noChangeAspect="1"/>
          </p:cNvPicPr>
          <p:nvPr/>
        </p:nvPicPr>
        <p:blipFill>
          <a:blip r:embed="rId4"/>
          <a:stretch>
            <a:fillRect/>
          </a:stretch>
        </p:blipFill>
        <p:spPr>
          <a:xfrm>
            <a:off x="890912" y="5412372"/>
            <a:ext cx="4630999" cy="400605"/>
          </a:xfrm>
          <a:prstGeom prst="rect">
            <a:avLst/>
          </a:prstGeom>
        </p:spPr>
      </p:pic>
      <p:pic>
        <p:nvPicPr>
          <p:cNvPr id="7" name="Imagen 6">
            <a:extLst>
              <a:ext uri="{FF2B5EF4-FFF2-40B4-BE49-F238E27FC236}">
                <a16:creationId xmlns:a16="http://schemas.microsoft.com/office/drawing/2014/main" id="{E49FF492-35E8-49BF-ABE4-692CD71DB4B0}"/>
              </a:ext>
            </a:extLst>
          </p:cNvPr>
          <p:cNvPicPr>
            <a:picLocks noChangeAspect="1"/>
          </p:cNvPicPr>
          <p:nvPr/>
        </p:nvPicPr>
        <p:blipFill>
          <a:blip r:embed="rId5"/>
          <a:stretch>
            <a:fillRect/>
          </a:stretch>
        </p:blipFill>
        <p:spPr>
          <a:xfrm>
            <a:off x="5963107" y="5405714"/>
            <a:ext cx="1029364" cy="514682"/>
          </a:xfrm>
          <a:prstGeom prst="rect">
            <a:avLst/>
          </a:prstGeom>
        </p:spPr>
      </p:pic>
    </p:spTree>
    <p:extLst>
      <p:ext uri="{BB962C8B-B14F-4D97-AF65-F5344CB8AC3E}">
        <p14:creationId xmlns:p14="http://schemas.microsoft.com/office/powerpoint/2010/main" val="3008998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7B9BBE15-9597-4185-B787-00FA5D25C60C}"/>
              </a:ext>
            </a:extLst>
          </p:cNvPr>
          <p:cNvSpPr>
            <a:spLocks noGrp="1"/>
          </p:cNvSpPr>
          <p:nvPr>
            <p:ph type="body" idx="1"/>
          </p:nvPr>
        </p:nvSpPr>
        <p:spPr/>
        <p:txBody>
          <a:bodyPr/>
          <a:lstStyle/>
          <a:p>
            <a:r>
              <a:rPr lang="es-ES" dirty="0"/>
              <a:t>El elemento </a:t>
            </a:r>
            <a:r>
              <a:rPr lang="es-ES" dirty="0" err="1"/>
              <a:t>select</a:t>
            </a:r>
            <a:r>
              <a:rPr lang="es-ES" dirty="0"/>
              <a:t> permite crear junto al elemento </a:t>
            </a:r>
            <a:r>
              <a:rPr lang="es-ES" dirty="0" err="1"/>
              <a:t>option</a:t>
            </a:r>
            <a:r>
              <a:rPr lang="es-ES" dirty="0"/>
              <a:t>, una lista de elementos desplegables.</a:t>
            </a:r>
          </a:p>
          <a:p>
            <a:endParaRPr lang="es-CL" dirty="0"/>
          </a:p>
        </p:txBody>
      </p:sp>
      <p:sp>
        <p:nvSpPr>
          <p:cNvPr id="3" name="Título 2">
            <a:extLst>
              <a:ext uri="{FF2B5EF4-FFF2-40B4-BE49-F238E27FC236}">
                <a16:creationId xmlns:a16="http://schemas.microsoft.com/office/drawing/2014/main" id="{F54730AA-7C79-42D6-8FEA-34B92DFE6E9F}"/>
              </a:ext>
            </a:extLst>
          </p:cNvPr>
          <p:cNvSpPr>
            <a:spLocks noGrp="1"/>
          </p:cNvSpPr>
          <p:nvPr>
            <p:ph type="title"/>
          </p:nvPr>
        </p:nvSpPr>
        <p:spPr/>
        <p:txBody>
          <a:bodyPr/>
          <a:lstStyle/>
          <a:p>
            <a:r>
              <a:rPr lang="es-ES_tradnl" dirty="0"/>
              <a:t>CONTROLES COMPONENTES</a:t>
            </a:r>
            <a:endParaRPr lang="es-CL" dirty="0"/>
          </a:p>
        </p:txBody>
      </p:sp>
      <p:pic>
        <p:nvPicPr>
          <p:cNvPr id="4" name="Imagen 3">
            <a:extLst>
              <a:ext uri="{FF2B5EF4-FFF2-40B4-BE49-F238E27FC236}">
                <a16:creationId xmlns:a16="http://schemas.microsoft.com/office/drawing/2014/main" id="{C36C4E42-06C2-4264-BBEC-EDE0706B0BA3}"/>
              </a:ext>
            </a:extLst>
          </p:cNvPr>
          <p:cNvPicPr>
            <a:picLocks noChangeAspect="1"/>
          </p:cNvPicPr>
          <p:nvPr/>
        </p:nvPicPr>
        <p:blipFill>
          <a:blip r:embed="rId2"/>
          <a:stretch>
            <a:fillRect/>
          </a:stretch>
        </p:blipFill>
        <p:spPr>
          <a:xfrm>
            <a:off x="2263753" y="2284567"/>
            <a:ext cx="4616493" cy="1843550"/>
          </a:xfrm>
          <a:prstGeom prst="rect">
            <a:avLst/>
          </a:prstGeom>
        </p:spPr>
      </p:pic>
      <p:pic>
        <p:nvPicPr>
          <p:cNvPr id="5" name="Imagen 4">
            <a:extLst>
              <a:ext uri="{FF2B5EF4-FFF2-40B4-BE49-F238E27FC236}">
                <a16:creationId xmlns:a16="http://schemas.microsoft.com/office/drawing/2014/main" id="{67D40C9E-B15D-41EB-A3A9-0978000D9913}"/>
              </a:ext>
            </a:extLst>
          </p:cNvPr>
          <p:cNvPicPr>
            <a:picLocks noChangeAspect="1"/>
          </p:cNvPicPr>
          <p:nvPr/>
        </p:nvPicPr>
        <p:blipFill>
          <a:blip r:embed="rId3"/>
          <a:stretch>
            <a:fillRect/>
          </a:stretch>
        </p:blipFill>
        <p:spPr>
          <a:xfrm>
            <a:off x="2263753" y="4400682"/>
            <a:ext cx="1647268" cy="865232"/>
          </a:xfrm>
          <a:prstGeom prst="rect">
            <a:avLst/>
          </a:prstGeom>
        </p:spPr>
      </p:pic>
      <p:pic>
        <p:nvPicPr>
          <p:cNvPr id="6" name="Imagen 5">
            <a:extLst>
              <a:ext uri="{FF2B5EF4-FFF2-40B4-BE49-F238E27FC236}">
                <a16:creationId xmlns:a16="http://schemas.microsoft.com/office/drawing/2014/main" id="{F79499C3-5CA0-49B5-B448-FD7B16B50BFB}"/>
              </a:ext>
            </a:extLst>
          </p:cNvPr>
          <p:cNvPicPr>
            <a:picLocks noChangeAspect="1"/>
          </p:cNvPicPr>
          <p:nvPr/>
        </p:nvPicPr>
        <p:blipFill>
          <a:blip r:embed="rId4"/>
          <a:stretch>
            <a:fillRect/>
          </a:stretch>
        </p:blipFill>
        <p:spPr>
          <a:xfrm>
            <a:off x="4437595" y="4400682"/>
            <a:ext cx="1289374" cy="2000753"/>
          </a:xfrm>
          <a:prstGeom prst="rect">
            <a:avLst/>
          </a:prstGeom>
        </p:spPr>
      </p:pic>
    </p:spTree>
    <p:extLst>
      <p:ext uri="{BB962C8B-B14F-4D97-AF65-F5344CB8AC3E}">
        <p14:creationId xmlns:p14="http://schemas.microsoft.com/office/powerpoint/2010/main" val="1338903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DFABA198-8D26-453A-8788-B63D41C37EF5}"/>
              </a:ext>
            </a:extLst>
          </p:cNvPr>
          <p:cNvSpPr>
            <a:spLocks noGrp="1"/>
          </p:cNvSpPr>
          <p:nvPr>
            <p:ph type="body" idx="1"/>
          </p:nvPr>
        </p:nvSpPr>
        <p:spPr/>
        <p:txBody>
          <a:bodyPr/>
          <a:lstStyle/>
          <a:p>
            <a:endParaRPr lang="es-ES" dirty="0"/>
          </a:p>
          <a:p>
            <a:endParaRPr lang="es-CL" dirty="0"/>
          </a:p>
          <a:p>
            <a:endParaRPr lang="es-CL" dirty="0"/>
          </a:p>
          <a:p>
            <a:endParaRPr lang="es-CL" dirty="0"/>
          </a:p>
          <a:p>
            <a:endParaRPr lang="es-CL" dirty="0"/>
          </a:p>
          <a:p>
            <a:r>
              <a:rPr lang="es-CL" dirty="0"/>
              <a:t>Fíjate que acá el </a:t>
            </a:r>
            <a:r>
              <a:rPr lang="es-CL" dirty="0" err="1"/>
              <a:t>name</a:t>
            </a:r>
            <a:r>
              <a:rPr lang="es-CL" dirty="0"/>
              <a:t> es alimento, los posibles valores son 1, 2, 3 o 4.</a:t>
            </a:r>
          </a:p>
          <a:p>
            <a:r>
              <a:rPr lang="es-CL" dirty="0"/>
              <a:t>Los valores Pan, Cebolla, Maní y Sandía son sólo para que el usuario los vea y selecciones. Si necesitas que ambos sean iguales, basta sólo con definir el valor entre las etiquetas &lt;</a:t>
            </a:r>
            <a:r>
              <a:rPr lang="es-CL" dirty="0" err="1"/>
              <a:t>option</a:t>
            </a:r>
            <a:r>
              <a:rPr lang="es-CL" dirty="0"/>
              <a:t>&gt; y &lt;/</a:t>
            </a:r>
            <a:r>
              <a:rPr lang="es-CL" dirty="0" err="1"/>
              <a:t>option</a:t>
            </a:r>
            <a:r>
              <a:rPr lang="es-CL" dirty="0"/>
              <a:t>&gt;</a:t>
            </a:r>
          </a:p>
        </p:txBody>
      </p:sp>
      <p:sp>
        <p:nvSpPr>
          <p:cNvPr id="3" name="Título 2">
            <a:extLst>
              <a:ext uri="{FF2B5EF4-FFF2-40B4-BE49-F238E27FC236}">
                <a16:creationId xmlns:a16="http://schemas.microsoft.com/office/drawing/2014/main" id="{F2C41F7F-107D-4958-B9DD-2E56648FC66D}"/>
              </a:ext>
            </a:extLst>
          </p:cNvPr>
          <p:cNvSpPr>
            <a:spLocks noGrp="1"/>
          </p:cNvSpPr>
          <p:nvPr>
            <p:ph type="title"/>
          </p:nvPr>
        </p:nvSpPr>
        <p:spPr/>
        <p:txBody>
          <a:bodyPr/>
          <a:lstStyle/>
          <a:p>
            <a:r>
              <a:rPr lang="es-ES_tradnl" dirty="0"/>
              <a:t>CONTROLES COMPONENTES</a:t>
            </a:r>
            <a:endParaRPr lang="es-CL" dirty="0"/>
          </a:p>
        </p:txBody>
      </p:sp>
      <p:pic>
        <p:nvPicPr>
          <p:cNvPr id="4" name="Imagen 3">
            <a:extLst>
              <a:ext uri="{FF2B5EF4-FFF2-40B4-BE49-F238E27FC236}">
                <a16:creationId xmlns:a16="http://schemas.microsoft.com/office/drawing/2014/main" id="{57DA6F83-EA48-467C-A41C-D04078F5659A}"/>
              </a:ext>
            </a:extLst>
          </p:cNvPr>
          <p:cNvPicPr>
            <a:picLocks noChangeAspect="1"/>
          </p:cNvPicPr>
          <p:nvPr/>
        </p:nvPicPr>
        <p:blipFill>
          <a:blip r:embed="rId2"/>
          <a:stretch>
            <a:fillRect/>
          </a:stretch>
        </p:blipFill>
        <p:spPr>
          <a:xfrm>
            <a:off x="2077322" y="1362792"/>
            <a:ext cx="4616493" cy="1843550"/>
          </a:xfrm>
          <a:prstGeom prst="rect">
            <a:avLst/>
          </a:prstGeom>
        </p:spPr>
      </p:pic>
    </p:spTree>
    <p:extLst>
      <p:ext uri="{BB962C8B-B14F-4D97-AF65-F5344CB8AC3E}">
        <p14:creationId xmlns:p14="http://schemas.microsoft.com/office/powerpoint/2010/main" val="302380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116BBFE9-2D0F-427E-ABCD-929177CDBD9B}"/>
              </a:ext>
            </a:extLst>
          </p:cNvPr>
          <p:cNvSpPr>
            <a:spLocks noGrp="1"/>
          </p:cNvSpPr>
          <p:nvPr>
            <p:ph type="body" idx="1"/>
          </p:nvPr>
        </p:nvSpPr>
        <p:spPr/>
        <p:txBody>
          <a:bodyPr/>
          <a:lstStyle/>
          <a:p>
            <a:r>
              <a:rPr lang="es-ES" dirty="0"/>
              <a:t>Cuando la lista de elementos es muy extensa es posible agrupar los elementos utilizando la etiqueta </a:t>
            </a:r>
            <a:r>
              <a:rPr lang="es-ES" dirty="0" err="1"/>
              <a:t>optgroup</a:t>
            </a:r>
            <a:r>
              <a:rPr lang="es-ES" dirty="0"/>
              <a:t>.</a:t>
            </a:r>
          </a:p>
          <a:p>
            <a:pPr marL="50800" indent="0">
              <a:buNone/>
            </a:pPr>
            <a:endParaRPr lang="es-CL" dirty="0"/>
          </a:p>
        </p:txBody>
      </p:sp>
      <p:sp>
        <p:nvSpPr>
          <p:cNvPr id="3" name="Título 2">
            <a:extLst>
              <a:ext uri="{FF2B5EF4-FFF2-40B4-BE49-F238E27FC236}">
                <a16:creationId xmlns:a16="http://schemas.microsoft.com/office/drawing/2014/main" id="{809B94D0-BB4C-4729-A4DD-26EA8CDC209B}"/>
              </a:ext>
            </a:extLst>
          </p:cNvPr>
          <p:cNvSpPr>
            <a:spLocks noGrp="1"/>
          </p:cNvSpPr>
          <p:nvPr>
            <p:ph type="title"/>
          </p:nvPr>
        </p:nvSpPr>
        <p:spPr/>
        <p:txBody>
          <a:bodyPr/>
          <a:lstStyle/>
          <a:p>
            <a:r>
              <a:rPr lang="es-ES_tradnl" dirty="0"/>
              <a:t>CONTROLES COMPONENTES</a:t>
            </a:r>
            <a:endParaRPr lang="es-CL" dirty="0"/>
          </a:p>
        </p:txBody>
      </p:sp>
      <p:pic>
        <p:nvPicPr>
          <p:cNvPr id="4" name="Imagen 3">
            <a:extLst>
              <a:ext uri="{FF2B5EF4-FFF2-40B4-BE49-F238E27FC236}">
                <a16:creationId xmlns:a16="http://schemas.microsoft.com/office/drawing/2014/main" id="{66E7487A-0116-4348-B3B7-AFDD7BF26B72}"/>
              </a:ext>
            </a:extLst>
          </p:cNvPr>
          <p:cNvPicPr>
            <a:picLocks noChangeAspect="1"/>
          </p:cNvPicPr>
          <p:nvPr/>
        </p:nvPicPr>
        <p:blipFill>
          <a:blip r:embed="rId2"/>
          <a:stretch>
            <a:fillRect/>
          </a:stretch>
        </p:blipFill>
        <p:spPr>
          <a:xfrm>
            <a:off x="509541" y="2316331"/>
            <a:ext cx="4062459" cy="3249967"/>
          </a:xfrm>
          <a:prstGeom prst="rect">
            <a:avLst/>
          </a:prstGeom>
        </p:spPr>
      </p:pic>
      <p:pic>
        <p:nvPicPr>
          <p:cNvPr id="5" name="Imagen 4">
            <a:extLst>
              <a:ext uri="{FF2B5EF4-FFF2-40B4-BE49-F238E27FC236}">
                <a16:creationId xmlns:a16="http://schemas.microsoft.com/office/drawing/2014/main" id="{E16A3015-4F15-41BB-8857-EC8F7A45F9F2}"/>
              </a:ext>
            </a:extLst>
          </p:cNvPr>
          <p:cNvPicPr>
            <a:picLocks noChangeAspect="1"/>
          </p:cNvPicPr>
          <p:nvPr/>
        </p:nvPicPr>
        <p:blipFill>
          <a:blip r:embed="rId3"/>
          <a:stretch>
            <a:fillRect/>
          </a:stretch>
        </p:blipFill>
        <p:spPr>
          <a:xfrm>
            <a:off x="5451724" y="2316330"/>
            <a:ext cx="1446225" cy="3420435"/>
          </a:xfrm>
          <a:prstGeom prst="rect">
            <a:avLst/>
          </a:prstGeom>
        </p:spPr>
      </p:pic>
    </p:spTree>
    <p:extLst>
      <p:ext uri="{BB962C8B-B14F-4D97-AF65-F5344CB8AC3E}">
        <p14:creationId xmlns:p14="http://schemas.microsoft.com/office/powerpoint/2010/main" val="2679813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6C290FBB-9BE3-45B4-9205-DC5DF494C83D}"/>
              </a:ext>
            </a:extLst>
          </p:cNvPr>
          <p:cNvSpPr>
            <a:spLocks noGrp="1"/>
          </p:cNvSpPr>
          <p:nvPr>
            <p:ph type="body" idx="1"/>
          </p:nvPr>
        </p:nvSpPr>
        <p:spPr/>
        <p:txBody>
          <a:bodyPr/>
          <a:lstStyle/>
          <a:p>
            <a:r>
              <a:rPr lang="es-ES" dirty="0"/>
              <a:t>El atributo </a:t>
            </a:r>
            <a:r>
              <a:rPr lang="es-ES" dirty="0" err="1"/>
              <a:t>size</a:t>
            </a:r>
            <a:r>
              <a:rPr lang="es-ES" dirty="0"/>
              <a:t> en una lista, permite que los elementos de la lista ya no se vean como una lista desplegable sino que como una lista desplegada en la cantidad de elementos definidos en el valor de </a:t>
            </a:r>
            <a:r>
              <a:rPr lang="es-ES" dirty="0" err="1"/>
              <a:t>size</a:t>
            </a:r>
            <a:r>
              <a:rPr lang="es-ES" dirty="0"/>
              <a:t>.</a:t>
            </a:r>
          </a:p>
          <a:p>
            <a:endParaRPr lang="es-ES" dirty="0"/>
          </a:p>
          <a:p>
            <a:endParaRPr lang="es-CL" dirty="0"/>
          </a:p>
        </p:txBody>
      </p:sp>
      <p:sp>
        <p:nvSpPr>
          <p:cNvPr id="3" name="Título 2">
            <a:extLst>
              <a:ext uri="{FF2B5EF4-FFF2-40B4-BE49-F238E27FC236}">
                <a16:creationId xmlns:a16="http://schemas.microsoft.com/office/drawing/2014/main" id="{256F93C4-6664-4E0A-8D06-5B8CF5174B61}"/>
              </a:ext>
            </a:extLst>
          </p:cNvPr>
          <p:cNvSpPr>
            <a:spLocks noGrp="1"/>
          </p:cNvSpPr>
          <p:nvPr>
            <p:ph type="title"/>
          </p:nvPr>
        </p:nvSpPr>
        <p:spPr/>
        <p:txBody>
          <a:bodyPr/>
          <a:lstStyle/>
          <a:p>
            <a:r>
              <a:rPr lang="es-ES_tradnl" dirty="0"/>
              <a:t>CONTROLES COMPONENTES</a:t>
            </a:r>
            <a:endParaRPr lang="es-CL" dirty="0"/>
          </a:p>
        </p:txBody>
      </p:sp>
      <p:pic>
        <p:nvPicPr>
          <p:cNvPr id="4" name="Imagen 3">
            <a:extLst>
              <a:ext uri="{FF2B5EF4-FFF2-40B4-BE49-F238E27FC236}">
                <a16:creationId xmlns:a16="http://schemas.microsoft.com/office/drawing/2014/main" id="{3E357DCD-249F-4864-BD6C-E25BF0B27B51}"/>
              </a:ext>
            </a:extLst>
          </p:cNvPr>
          <p:cNvPicPr>
            <a:picLocks noChangeAspect="1"/>
          </p:cNvPicPr>
          <p:nvPr/>
        </p:nvPicPr>
        <p:blipFill>
          <a:blip r:embed="rId2"/>
          <a:stretch>
            <a:fillRect/>
          </a:stretch>
        </p:blipFill>
        <p:spPr>
          <a:xfrm>
            <a:off x="812538" y="3309614"/>
            <a:ext cx="4165924" cy="1688514"/>
          </a:xfrm>
          <a:prstGeom prst="rect">
            <a:avLst/>
          </a:prstGeom>
        </p:spPr>
      </p:pic>
      <p:pic>
        <p:nvPicPr>
          <p:cNvPr id="5" name="Imagen 4">
            <a:extLst>
              <a:ext uri="{FF2B5EF4-FFF2-40B4-BE49-F238E27FC236}">
                <a16:creationId xmlns:a16="http://schemas.microsoft.com/office/drawing/2014/main" id="{24950784-C3A7-4435-B6FB-06B7DD1FFB97}"/>
              </a:ext>
            </a:extLst>
          </p:cNvPr>
          <p:cNvPicPr>
            <a:picLocks noChangeAspect="1"/>
          </p:cNvPicPr>
          <p:nvPr/>
        </p:nvPicPr>
        <p:blipFill>
          <a:blip r:embed="rId3"/>
          <a:stretch>
            <a:fillRect/>
          </a:stretch>
        </p:blipFill>
        <p:spPr>
          <a:xfrm>
            <a:off x="5183588" y="3196331"/>
            <a:ext cx="1517666" cy="1349036"/>
          </a:xfrm>
          <a:prstGeom prst="rect">
            <a:avLst/>
          </a:prstGeom>
        </p:spPr>
      </p:pic>
    </p:spTree>
    <p:extLst>
      <p:ext uri="{BB962C8B-B14F-4D97-AF65-F5344CB8AC3E}">
        <p14:creationId xmlns:p14="http://schemas.microsoft.com/office/powerpoint/2010/main" val="797403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24BAD45-31D1-4724-8EC3-52ECE91AD903}"/>
              </a:ext>
            </a:extLst>
          </p:cNvPr>
          <p:cNvSpPr>
            <a:spLocks noGrp="1"/>
          </p:cNvSpPr>
          <p:nvPr>
            <p:ph type="body" idx="1"/>
          </p:nvPr>
        </p:nvSpPr>
        <p:spPr/>
        <p:txBody>
          <a:bodyPr/>
          <a:lstStyle/>
          <a:p>
            <a:r>
              <a:rPr lang="es-ES" dirty="0"/>
              <a:t>El elemento </a:t>
            </a:r>
            <a:r>
              <a:rPr lang="es-ES" dirty="0" err="1"/>
              <a:t>textarea</a:t>
            </a:r>
            <a:r>
              <a:rPr lang="es-ES" dirty="0"/>
              <a:t> permite definir un área de texto multilínea.</a:t>
            </a:r>
          </a:p>
          <a:p>
            <a:endParaRPr lang="es-ES" dirty="0"/>
          </a:p>
          <a:p>
            <a:r>
              <a:rPr lang="es-ES" dirty="0"/>
              <a:t>El área del texto que será visible para el usuario se define utilizando las propiedades </a:t>
            </a:r>
            <a:r>
              <a:rPr lang="es-ES" dirty="0" err="1"/>
              <a:t>cols</a:t>
            </a:r>
            <a:r>
              <a:rPr lang="es-ES" dirty="0"/>
              <a:t> y </a:t>
            </a:r>
            <a:r>
              <a:rPr lang="es-ES" dirty="0" err="1"/>
              <a:t>rows</a:t>
            </a:r>
            <a:r>
              <a:rPr lang="es-ES" dirty="0"/>
              <a:t>.</a:t>
            </a:r>
          </a:p>
          <a:p>
            <a:endParaRPr lang="es-ES" dirty="0"/>
          </a:p>
          <a:p>
            <a:r>
              <a:rPr lang="es-ES" dirty="0"/>
              <a:t>El control permite que el usuario ingrese una cantidad ilimitada de caracteres.</a:t>
            </a:r>
            <a:endParaRPr lang="es-CL" dirty="0"/>
          </a:p>
        </p:txBody>
      </p:sp>
      <p:sp>
        <p:nvSpPr>
          <p:cNvPr id="3" name="Título 2">
            <a:extLst>
              <a:ext uri="{FF2B5EF4-FFF2-40B4-BE49-F238E27FC236}">
                <a16:creationId xmlns:a16="http://schemas.microsoft.com/office/drawing/2014/main" id="{B2BC86FF-AF5C-46FD-B542-D86011A8B9B0}"/>
              </a:ext>
            </a:extLst>
          </p:cNvPr>
          <p:cNvSpPr>
            <a:spLocks noGrp="1"/>
          </p:cNvSpPr>
          <p:nvPr>
            <p:ph type="title"/>
          </p:nvPr>
        </p:nvSpPr>
        <p:spPr/>
        <p:txBody>
          <a:bodyPr/>
          <a:lstStyle/>
          <a:p>
            <a:r>
              <a:rPr lang="es-ES_tradnl" dirty="0"/>
              <a:t>CONTROLES COMPONENTES</a:t>
            </a:r>
            <a:endParaRPr lang="es-CL" dirty="0"/>
          </a:p>
        </p:txBody>
      </p:sp>
      <p:pic>
        <p:nvPicPr>
          <p:cNvPr id="4" name="Imagen 3">
            <a:extLst>
              <a:ext uri="{FF2B5EF4-FFF2-40B4-BE49-F238E27FC236}">
                <a16:creationId xmlns:a16="http://schemas.microsoft.com/office/drawing/2014/main" id="{E0A8D18F-75A8-404E-94EE-E72B91EA7E4E}"/>
              </a:ext>
            </a:extLst>
          </p:cNvPr>
          <p:cNvPicPr>
            <a:picLocks noChangeAspect="1"/>
          </p:cNvPicPr>
          <p:nvPr/>
        </p:nvPicPr>
        <p:blipFill>
          <a:blip r:embed="rId2"/>
          <a:stretch>
            <a:fillRect/>
          </a:stretch>
        </p:blipFill>
        <p:spPr>
          <a:xfrm>
            <a:off x="515274" y="5123154"/>
            <a:ext cx="4360237" cy="425389"/>
          </a:xfrm>
          <a:prstGeom prst="rect">
            <a:avLst/>
          </a:prstGeom>
        </p:spPr>
      </p:pic>
      <p:pic>
        <p:nvPicPr>
          <p:cNvPr id="5" name="Imagen 4">
            <a:extLst>
              <a:ext uri="{FF2B5EF4-FFF2-40B4-BE49-F238E27FC236}">
                <a16:creationId xmlns:a16="http://schemas.microsoft.com/office/drawing/2014/main" id="{F61CDB9B-0994-44A5-822C-B0AE84F3021A}"/>
              </a:ext>
            </a:extLst>
          </p:cNvPr>
          <p:cNvPicPr>
            <a:picLocks noChangeAspect="1"/>
          </p:cNvPicPr>
          <p:nvPr/>
        </p:nvPicPr>
        <p:blipFill>
          <a:blip r:embed="rId3"/>
          <a:stretch>
            <a:fillRect/>
          </a:stretch>
        </p:blipFill>
        <p:spPr>
          <a:xfrm>
            <a:off x="5847194" y="4409016"/>
            <a:ext cx="1547905" cy="1853664"/>
          </a:xfrm>
          <a:prstGeom prst="rect">
            <a:avLst/>
          </a:prstGeom>
        </p:spPr>
      </p:pic>
    </p:spTree>
    <p:extLst>
      <p:ext uri="{BB962C8B-B14F-4D97-AF65-F5344CB8AC3E}">
        <p14:creationId xmlns:p14="http://schemas.microsoft.com/office/powerpoint/2010/main" val="3469676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2"/>
          <p:cNvSpPr txBox="1">
            <a:spLocks noGrp="1"/>
          </p:cNvSpPr>
          <p:nvPr>
            <p:ph type="title"/>
          </p:nvPr>
        </p:nvSpPr>
        <p:spPr>
          <a:xfrm>
            <a:off x="3004575" y="3476149"/>
            <a:ext cx="5995800" cy="2241069"/>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r>
              <a:rPr lang="en-US" dirty="0"/>
              <a:t>OBJETOS HTML PARA LA CREACIÓN DE FORMULARIOS</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69AC8DF-ED0F-4368-9E04-2297DF47EBF2}"/>
              </a:ext>
            </a:extLst>
          </p:cNvPr>
          <p:cNvSpPr>
            <a:spLocks noGrp="1"/>
          </p:cNvSpPr>
          <p:nvPr>
            <p:ph type="body" idx="1"/>
          </p:nvPr>
        </p:nvSpPr>
        <p:spPr/>
        <p:txBody>
          <a:bodyPr/>
          <a:lstStyle/>
          <a:p>
            <a:r>
              <a:rPr lang="es-ES" dirty="0"/>
              <a:t>El control </a:t>
            </a:r>
            <a:r>
              <a:rPr lang="es-ES" dirty="0" err="1"/>
              <a:t>button</a:t>
            </a:r>
            <a:r>
              <a:rPr lang="es-ES" dirty="0"/>
              <a:t> permite crear un botón que técnicamente no tiene comportamiento por defecto pero que puede ser definido por los valores de los atributos </a:t>
            </a:r>
            <a:r>
              <a:rPr lang="es-ES" dirty="0" err="1"/>
              <a:t>type</a:t>
            </a:r>
            <a:r>
              <a:rPr lang="es-ES" dirty="0"/>
              <a:t>.</a:t>
            </a:r>
          </a:p>
          <a:p>
            <a:endParaRPr lang="es-ES" dirty="0"/>
          </a:p>
          <a:p>
            <a:r>
              <a:rPr lang="es-ES" dirty="0"/>
              <a:t>Los valores del atributo </a:t>
            </a:r>
            <a:r>
              <a:rPr lang="es-ES" dirty="0" err="1"/>
              <a:t>type</a:t>
            </a:r>
            <a:r>
              <a:rPr lang="es-ES" dirty="0"/>
              <a:t> para un </a:t>
            </a:r>
            <a:r>
              <a:rPr lang="es-ES" dirty="0" err="1"/>
              <a:t>button</a:t>
            </a:r>
            <a:r>
              <a:rPr lang="es-ES" dirty="0"/>
              <a:t> son </a:t>
            </a:r>
            <a:r>
              <a:rPr lang="es-ES" dirty="0" err="1"/>
              <a:t>button</a:t>
            </a:r>
            <a:r>
              <a:rPr lang="es-ES" dirty="0"/>
              <a:t>, </a:t>
            </a:r>
            <a:r>
              <a:rPr lang="es-ES" dirty="0" err="1"/>
              <a:t>reset</a:t>
            </a:r>
            <a:r>
              <a:rPr lang="es-ES" dirty="0"/>
              <a:t> y </a:t>
            </a:r>
            <a:r>
              <a:rPr lang="es-ES" dirty="0" err="1"/>
              <a:t>submit</a:t>
            </a:r>
            <a:r>
              <a:rPr lang="es-ES" dirty="0"/>
              <a:t>.</a:t>
            </a:r>
          </a:p>
          <a:p>
            <a:endParaRPr lang="es-ES" dirty="0"/>
          </a:p>
          <a:p>
            <a:r>
              <a:rPr lang="es-ES" dirty="0"/>
              <a:t>A diferencia del botón que se crea con el input, el </a:t>
            </a:r>
            <a:r>
              <a:rPr lang="es-ES" dirty="0" err="1"/>
              <a:t>button</a:t>
            </a:r>
            <a:r>
              <a:rPr lang="es-ES" dirty="0"/>
              <a:t> debe definir el texto como el contenido de la etiqueta.</a:t>
            </a:r>
          </a:p>
          <a:p>
            <a:endParaRPr lang="es-ES" dirty="0"/>
          </a:p>
          <a:p>
            <a:pPr marL="50800" indent="0">
              <a:buNone/>
            </a:pPr>
            <a:r>
              <a:rPr lang="es-ES" dirty="0"/>
              <a:t> </a:t>
            </a:r>
            <a:endParaRPr lang="es-CL" dirty="0"/>
          </a:p>
        </p:txBody>
      </p:sp>
      <p:sp>
        <p:nvSpPr>
          <p:cNvPr id="3" name="Título 2">
            <a:extLst>
              <a:ext uri="{FF2B5EF4-FFF2-40B4-BE49-F238E27FC236}">
                <a16:creationId xmlns:a16="http://schemas.microsoft.com/office/drawing/2014/main" id="{C845B60C-2713-4259-8F0D-1156B60537EF}"/>
              </a:ext>
            </a:extLst>
          </p:cNvPr>
          <p:cNvSpPr>
            <a:spLocks noGrp="1"/>
          </p:cNvSpPr>
          <p:nvPr>
            <p:ph type="title"/>
          </p:nvPr>
        </p:nvSpPr>
        <p:spPr/>
        <p:txBody>
          <a:bodyPr/>
          <a:lstStyle/>
          <a:p>
            <a:r>
              <a:rPr lang="es-ES_tradnl" dirty="0"/>
              <a:t>CONTROLES COMPONENTES</a:t>
            </a:r>
            <a:endParaRPr lang="es-CL" dirty="0"/>
          </a:p>
        </p:txBody>
      </p:sp>
      <p:pic>
        <p:nvPicPr>
          <p:cNvPr id="4" name="Imagen 3">
            <a:extLst>
              <a:ext uri="{FF2B5EF4-FFF2-40B4-BE49-F238E27FC236}">
                <a16:creationId xmlns:a16="http://schemas.microsoft.com/office/drawing/2014/main" id="{4F6520C4-1F2F-42B9-AEF1-81CE18FD10D9}"/>
              </a:ext>
            </a:extLst>
          </p:cNvPr>
          <p:cNvPicPr>
            <a:picLocks noChangeAspect="1"/>
          </p:cNvPicPr>
          <p:nvPr/>
        </p:nvPicPr>
        <p:blipFill>
          <a:blip r:embed="rId2"/>
          <a:stretch>
            <a:fillRect/>
          </a:stretch>
        </p:blipFill>
        <p:spPr>
          <a:xfrm>
            <a:off x="831215" y="5206819"/>
            <a:ext cx="4594789" cy="369859"/>
          </a:xfrm>
          <a:prstGeom prst="rect">
            <a:avLst/>
          </a:prstGeom>
        </p:spPr>
      </p:pic>
      <p:pic>
        <p:nvPicPr>
          <p:cNvPr id="5" name="Imagen 4">
            <a:extLst>
              <a:ext uri="{FF2B5EF4-FFF2-40B4-BE49-F238E27FC236}">
                <a16:creationId xmlns:a16="http://schemas.microsoft.com/office/drawing/2014/main" id="{E59B9268-D9FC-43D0-B294-1EC198464649}"/>
              </a:ext>
            </a:extLst>
          </p:cNvPr>
          <p:cNvPicPr>
            <a:picLocks noChangeAspect="1"/>
          </p:cNvPicPr>
          <p:nvPr/>
        </p:nvPicPr>
        <p:blipFill>
          <a:blip r:embed="rId3"/>
          <a:stretch>
            <a:fillRect/>
          </a:stretch>
        </p:blipFill>
        <p:spPr>
          <a:xfrm>
            <a:off x="6131783" y="5102367"/>
            <a:ext cx="1146638" cy="537033"/>
          </a:xfrm>
          <a:prstGeom prst="rect">
            <a:avLst/>
          </a:prstGeom>
        </p:spPr>
      </p:pic>
    </p:spTree>
    <p:extLst>
      <p:ext uri="{BB962C8B-B14F-4D97-AF65-F5344CB8AC3E}">
        <p14:creationId xmlns:p14="http://schemas.microsoft.com/office/powerpoint/2010/main" val="3608671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C2D8072-BD27-4DEB-AD2F-67265EEFD039}"/>
              </a:ext>
            </a:extLst>
          </p:cNvPr>
          <p:cNvSpPr>
            <a:spLocks noGrp="1"/>
          </p:cNvSpPr>
          <p:nvPr>
            <p:ph type="body" idx="1"/>
          </p:nvPr>
        </p:nvSpPr>
        <p:spPr/>
        <p:txBody>
          <a:bodyPr/>
          <a:lstStyle/>
          <a:p>
            <a:r>
              <a:rPr lang="es-ES" dirty="0"/>
              <a:t>La etiqueta </a:t>
            </a:r>
            <a:r>
              <a:rPr lang="es-ES" dirty="0" err="1"/>
              <a:t>label</a:t>
            </a:r>
            <a:r>
              <a:rPr lang="es-ES" dirty="0"/>
              <a:t> permite definir una etiqueta de texto y asociarla a un control. </a:t>
            </a:r>
          </a:p>
          <a:p>
            <a:endParaRPr lang="es-ES" dirty="0"/>
          </a:p>
          <a:p>
            <a:endParaRPr lang="es-CL" dirty="0"/>
          </a:p>
          <a:p>
            <a:endParaRPr lang="es-CL" dirty="0"/>
          </a:p>
          <a:p>
            <a:endParaRPr lang="es-CL" dirty="0"/>
          </a:p>
          <a:p>
            <a:r>
              <a:rPr lang="es-CL" dirty="0"/>
              <a:t>Usar la etiqueta supone una mejora en la usabilidad pues cuando la etiqueta se asocia a un control, al hacer clic en la etiqueta es el equivalente a seleccionar el control.</a:t>
            </a:r>
          </a:p>
          <a:p>
            <a:endParaRPr lang="es-CL" dirty="0"/>
          </a:p>
          <a:p>
            <a:r>
              <a:rPr lang="es-CL" dirty="0"/>
              <a:t>La etiqueta se enlaza utilizando el valor del id del control a enlazar.</a:t>
            </a:r>
          </a:p>
        </p:txBody>
      </p:sp>
      <p:sp>
        <p:nvSpPr>
          <p:cNvPr id="3" name="Título 2">
            <a:extLst>
              <a:ext uri="{FF2B5EF4-FFF2-40B4-BE49-F238E27FC236}">
                <a16:creationId xmlns:a16="http://schemas.microsoft.com/office/drawing/2014/main" id="{7F98C05F-13E6-4A8E-983C-D5E7A99E34C5}"/>
              </a:ext>
            </a:extLst>
          </p:cNvPr>
          <p:cNvSpPr>
            <a:spLocks noGrp="1"/>
          </p:cNvSpPr>
          <p:nvPr>
            <p:ph type="title"/>
          </p:nvPr>
        </p:nvSpPr>
        <p:spPr/>
        <p:txBody>
          <a:bodyPr/>
          <a:lstStyle/>
          <a:p>
            <a:r>
              <a:rPr lang="es-ES_tradnl" dirty="0"/>
              <a:t>CONTROLES COMPONENTES</a:t>
            </a:r>
            <a:endParaRPr lang="es-CL" dirty="0"/>
          </a:p>
        </p:txBody>
      </p:sp>
      <p:pic>
        <p:nvPicPr>
          <p:cNvPr id="4" name="Imagen 3">
            <a:extLst>
              <a:ext uri="{FF2B5EF4-FFF2-40B4-BE49-F238E27FC236}">
                <a16:creationId xmlns:a16="http://schemas.microsoft.com/office/drawing/2014/main" id="{3F927612-54B8-4146-8815-1C866B139FF9}"/>
              </a:ext>
            </a:extLst>
          </p:cNvPr>
          <p:cNvPicPr>
            <a:picLocks noChangeAspect="1"/>
          </p:cNvPicPr>
          <p:nvPr/>
        </p:nvPicPr>
        <p:blipFill>
          <a:blip r:embed="rId2"/>
          <a:stretch>
            <a:fillRect/>
          </a:stretch>
        </p:blipFill>
        <p:spPr>
          <a:xfrm>
            <a:off x="822849" y="2228942"/>
            <a:ext cx="4409414" cy="1490802"/>
          </a:xfrm>
          <a:prstGeom prst="rect">
            <a:avLst/>
          </a:prstGeom>
        </p:spPr>
      </p:pic>
      <p:pic>
        <p:nvPicPr>
          <p:cNvPr id="5" name="Imagen 4">
            <a:extLst>
              <a:ext uri="{FF2B5EF4-FFF2-40B4-BE49-F238E27FC236}">
                <a16:creationId xmlns:a16="http://schemas.microsoft.com/office/drawing/2014/main" id="{BA827963-67AC-4851-BD48-2599BEC141ED}"/>
              </a:ext>
            </a:extLst>
          </p:cNvPr>
          <p:cNvPicPr>
            <a:picLocks noChangeAspect="1"/>
          </p:cNvPicPr>
          <p:nvPr/>
        </p:nvPicPr>
        <p:blipFill>
          <a:blip r:embed="rId3"/>
          <a:stretch>
            <a:fillRect/>
          </a:stretch>
        </p:blipFill>
        <p:spPr>
          <a:xfrm>
            <a:off x="5674218" y="2686050"/>
            <a:ext cx="2571750" cy="495300"/>
          </a:xfrm>
          <a:prstGeom prst="rect">
            <a:avLst/>
          </a:prstGeom>
        </p:spPr>
      </p:pic>
    </p:spTree>
    <p:extLst>
      <p:ext uri="{BB962C8B-B14F-4D97-AF65-F5344CB8AC3E}">
        <p14:creationId xmlns:p14="http://schemas.microsoft.com/office/powerpoint/2010/main" val="28647997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7EEFB940-4ACD-4AFB-A5F6-5C9090C41447}"/>
              </a:ext>
            </a:extLst>
          </p:cNvPr>
          <p:cNvSpPr>
            <a:spLocks noGrp="1"/>
          </p:cNvSpPr>
          <p:nvPr>
            <p:ph type="body" idx="1"/>
          </p:nvPr>
        </p:nvSpPr>
        <p:spPr/>
        <p:txBody>
          <a:bodyPr/>
          <a:lstStyle/>
          <a:p>
            <a:r>
              <a:rPr lang="es-ES" dirty="0"/>
              <a:t>La etiqueta </a:t>
            </a:r>
            <a:r>
              <a:rPr lang="es-ES" dirty="0" err="1"/>
              <a:t>fieldset</a:t>
            </a:r>
            <a:r>
              <a:rPr lang="es-ES" dirty="0"/>
              <a:t> permite definir un cuadro que rodea los elementos de un formulario.</a:t>
            </a:r>
          </a:p>
          <a:p>
            <a:endParaRPr lang="es-ES" dirty="0"/>
          </a:p>
          <a:p>
            <a:endParaRPr lang="es-CL" dirty="0"/>
          </a:p>
        </p:txBody>
      </p:sp>
      <p:sp>
        <p:nvSpPr>
          <p:cNvPr id="3" name="Título 2">
            <a:extLst>
              <a:ext uri="{FF2B5EF4-FFF2-40B4-BE49-F238E27FC236}">
                <a16:creationId xmlns:a16="http://schemas.microsoft.com/office/drawing/2014/main" id="{D476A905-0C34-4769-8842-4ABEBCC56E5B}"/>
              </a:ext>
            </a:extLst>
          </p:cNvPr>
          <p:cNvSpPr>
            <a:spLocks noGrp="1"/>
          </p:cNvSpPr>
          <p:nvPr>
            <p:ph type="title"/>
          </p:nvPr>
        </p:nvSpPr>
        <p:spPr/>
        <p:txBody>
          <a:bodyPr/>
          <a:lstStyle/>
          <a:p>
            <a:r>
              <a:rPr lang="es-ES_tradnl" dirty="0"/>
              <a:t>CONTROLES COMPONENTES</a:t>
            </a:r>
            <a:endParaRPr lang="es-CL" dirty="0"/>
          </a:p>
        </p:txBody>
      </p:sp>
      <p:pic>
        <p:nvPicPr>
          <p:cNvPr id="4" name="Imagen 3">
            <a:extLst>
              <a:ext uri="{FF2B5EF4-FFF2-40B4-BE49-F238E27FC236}">
                <a16:creationId xmlns:a16="http://schemas.microsoft.com/office/drawing/2014/main" id="{F79695E5-045A-473F-94F2-0E8DDE2C9067}"/>
              </a:ext>
            </a:extLst>
          </p:cNvPr>
          <p:cNvPicPr>
            <a:picLocks noChangeAspect="1"/>
          </p:cNvPicPr>
          <p:nvPr/>
        </p:nvPicPr>
        <p:blipFill>
          <a:blip r:embed="rId2"/>
          <a:stretch>
            <a:fillRect/>
          </a:stretch>
        </p:blipFill>
        <p:spPr>
          <a:xfrm>
            <a:off x="648994" y="2287313"/>
            <a:ext cx="3860862" cy="2789384"/>
          </a:xfrm>
          <a:prstGeom prst="rect">
            <a:avLst/>
          </a:prstGeom>
        </p:spPr>
      </p:pic>
      <p:pic>
        <p:nvPicPr>
          <p:cNvPr id="6" name="Imagen 5">
            <a:extLst>
              <a:ext uri="{FF2B5EF4-FFF2-40B4-BE49-F238E27FC236}">
                <a16:creationId xmlns:a16="http://schemas.microsoft.com/office/drawing/2014/main" id="{2FCA3D24-68E9-4289-AC89-C542C1178FE6}"/>
              </a:ext>
            </a:extLst>
          </p:cNvPr>
          <p:cNvPicPr>
            <a:picLocks noChangeAspect="1"/>
          </p:cNvPicPr>
          <p:nvPr/>
        </p:nvPicPr>
        <p:blipFill>
          <a:blip r:embed="rId3"/>
          <a:stretch>
            <a:fillRect/>
          </a:stretch>
        </p:blipFill>
        <p:spPr>
          <a:xfrm>
            <a:off x="4634146" y="2982564"/>
            <a:ext cx="4048125" cy="923925"/>
          </a:xfrm>
          <a:prstGeom prst="rect">
            <a:avLst/>
          </a:prstGeom>
        </p:spPr>
      </p:pic>
    </p:spTree>
    <p:extLst>
      <p:ext uri="{BB962C8B-B14F-4D97-AF65-F5344CB8AC3E}">
        <p14:creationId xmlns:p14="http://schemas.microsoft.com/office/powerpoint/2010/main" val="38171150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14ADFF87-8D19-4ABE-81E9-8BD3B294E686}"/>
              </a:ext>
            </a:extLst>
          </p:cNvPr>
          <p:cNvSpPr>
            <a:spLocks noGrp="1"/>
          </p:cNvSpPr>
          <p:nvPr>
            <p:ph type="body" idx="1"/>
          </p:nvPr>
        </p:nvSpPr>
        <p:spPr/>
        <p:txBody>
          <a:bodyPr/>
          <a:lstStyle/>
          <a:p>
            <a:r>
              <a:rPr lang="es-ES" dirty="0"/>
              <a:t>La etiqueta </a:t>
            </a:r>
            <a:r>
              <a:rPr lang="es-ES" dirty="0" err="1"/>
              <a:t>legend</a:t>
            </a:r>
            <a:r>
              <a:rPr lang="es-ES" dirty="0"/>
              <a:t> acompaña a la etiqueta </a:t>
            </a:r>
            <a:r>
              <a:rPr lang="es-ES" dirty="0" err="1"/>
              <a:t>fieldset</a:t>
            </a:r>
            <a:r>
              <a:rPr lang="es-ES" dirty="0"/>
              <a:t> y permite poner un texto como leyenda.</a:t>
            </a:r>
            <a:endParaRPr lang="es-CL" dirty="0"/>
          </a:p>
        </p:txBody>
      </p:sp>
      <p:sp>
        <p:nvSpPr>
          <p:cNvPr id="3" name="Título 2">
            <a:extLst>
              <a:ext uri="{FF2B5EF4-FFF2-40B4-BE49-F238E27FC236}">
                <a16:creationId xmlns:a16="http://schemas.microsoft.com/office/drawing/2014/main" id="{CADB5CDC-5366-4888-8344-8D25CA277BCC}"/>
              </a:ext>
            </a:extLst>
          </p:cNvPr>
          <p:cNvSpPr>
            <a:spLocks noGrp="1"/>
          </p:cNvSpPr>
          <p:nvPr>
            <p:ph type="title"/>
          </p:nvPr>
        </p:nvSpPr>
        <p:spPr/>
        <p:txBody>
          <a:bodyPr/>
          <a:lstStyle/>
          <a:p>
            <a:r>
              <a:rPr lang="es-ES_tradnl" dirty="0"/>
              <a:t>CONTROLES COMPONENTES</a:t>
            </a:r>
            <a:endParaRPr lang="es-CL" dirty="0"/>
          </a:p>
        </p:txBody>
      </p:sp>
      <p:pic>
        <p:nvPicPr>
          <p:cNvPr id="4" name="Imagen 3">
            <a:extLst>
              <a:ext uri="{FF2B5EF4-FFF2-40B4-BE49-F238E27FC236}">
                <a16:creationId xmlns:a16="http://schemas.microsoft.com/office/drawing/2014/main" id="{34BFB458-B26B-4822-9510-256744668674}"/>
              </a:ext>
            </a:extLst>
          </p:cNvPr>
          <p:cNvPicPr>
            <a:picLocks noChangeAspect="1"/>
          </p:cNvPicPr>
          <p:nvPr/>
        </p:nvPicPr>
        <p:blipFill>
          <a:blip r:embed="rId2"/>
          <a:stretch>
            <a:fillRect/>
          </a:stretch>
        </p:blipFill>
        <p:spPr>
          <a:xfrm>
            <a:off x="811614" y="2363403"/>
            <a:ext cx="3924320" cy="2936566"/>
          </a:xfrm>
          <a:prstGeom prst="rect">
            <a:avLst/>
          </a:prstGeom>
        </p:spPr>
      </p:pic>
      <p:pic>
        <p:nvPicPr>
          <p:cNvPr id="5" name="Imagen 4">
            <a:extLst>
              <a:ext uri="{FF2B5EF4-FFF2-40B4-BE49-F238E27FC236}">
                <a16:creationId xmlns:a16="http://schemas.microsoft.com/office/drawing/2014/main" id="{EB099E98-036E-4BFE-B0C1-3F116C706305}"/>
              </a:ext>
            </a:extLst>
          </p:cNvPr>
          <p:cNvPicPr>
            <a:picLocks noChangeAspect="1"/>
          </p:cNvPicPr>
          <p:nvPr/>
        </p:nvPicPr>
        <p:blipFill>
          <a:blip r:embed="rId3"/>
          <a:stretch>
            <a:fillRect/>
          </a:stretch>
        </p:blipFill>
        <p:spPr>
          <a:xfrm>
            <a:off x="4844063" y="3069038"/>
            <a:ext cx="4095750" cy="1057275"/>
          </a:xfrm>
          <a:prstGeom prst="rect">
            <a:avLst/>
          </a:prstGeom>
        </p:spPr>
      </p:pic>
      <p:sp>
        <p:nvSpPr>
          <p:cNvPr id="6" name="Elipse 5">
            <a:extLst>
              <a:ext uri="{FF2B5EF4-FFF2-40B4-BE49-F238E27FC236}">
                <a16:creationId xmlns:a16="http://schemas.microsoft.com/office/drawing/2014/main" id="{D1D28018-0935-4167-8116-DF06985F11A3}"/>
              </a:ext>
            </a:extLst>
          </p:cNvPr>
          <p:cNvSpPr/>
          <p:nvPr/>
        </p:nvSpPr>
        <p:spPr>
          <a:xfrm>
            <a:off x="932155" y="2521258"/>
            <a:ext cx="1944210" cy="2308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34419281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48035E2-9379-2346-A89D-675F58CEB28A}"/>
              </a:ext>
            </a:extLst>
          </p:cNvPr>
          <p:cNvSpPr>
            <a:spLocks noGrp="1"/>
          </p:cNvSpPr>
          <p:nvPr>
            <p:ph type="title"/>
          </p:nvPr>
        </p:nvSpPr>
        <p:spPr/>
        <p:txBody>
          <a:bodyPr/>
          <a:lstStyle/>
          <a:p>
            <a:r>
              <a:rPr lang="es-ES_tradnl" dirty="0"/>
              <a:t>ACTIVIDADES.</a:t>
            </a:r>
          </a:p>
        </p:txBody>
      </p:sp>
    </p:spTree>
    <p:extLst>
      <p:ext uri="{BB962C8B-B14F-4D97-AF65-F5344CB8AC3E}">
        <p14:creationId xmlns:p14="http://schemas.microsoft.com/office/powerpoint/2010/main" val="17802062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5F750691-DAB0-AA4F-B577-B16F30A46F18}"/>
              </a:ext>
            </a:extLst>
          </p:cNvPr>
          <p:cNvSpPr>
            <a:spLocks noGrp="1"/>
          </p:cNvSpPr>
          <p:nvPr>
            <p:ph type="body" idx="1"/>
          </p:nvPr>
        </p:nvSpPr>
        <p:spPr/>
        <p:txBody>
          <a:bodyPr/>
          <a:lstStyle/>
          <a:p>
            <a:r>
              <a:rPr lang="es-ES_tradnl" dirty="0"/>
              <a:t>Busca en el AVA, la actividad que debes realizar para agregar un formulario a tu </a:t>
            </a:r>
            <a:r>
              <a:rPr lang="es-ES_tradnl"/>
              <a:t>proyecto web.</a:t>
            </a:r>
            <a:endParaRPr lang="es-ES_tradnl" dirty="0">
              <a:latin typeface="Calibri" panose="020F0502020204030204" pitchFamily="34" charset="0"/>
              <a:cs typeface="Calibri" panose="020F0502020204030204" pitchFamily="34" charset="0"/>
            </a:endParaRPr>
          </a:p>
          <a:p>
            <a:pPr lvl="4"/>
            <a:endParaRPr lang="es-ES_tradnl" dirty="0">
              <a:latin typeface="Calibri" panose="020F0502020204030204" pitchFamily="34" charset="0"/>
              <a:cs typeface="Calibri" panose="020F0502020204030204" pitchFamily="34" charset="0"/>
            </a:endParaRPr>
          </a:p>
        </p:txBody>
      </p:sp>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p:txBody>
          <a:bodyPr/>
          <a:lstStyle/>
          <a:p>
            <a:r>
              <a:rPr lang="es-ES_tradnl" dirty="0"/>
              <a:t>ACTIVIDADES</a:t>
            </a:r>
          </a:p>
        </p:txBody>
      </p:sp>
    </p:spTree>
    <p:extLst>
      <p:ext uri="{BB962C8B-B14F-4D97-AF65-F5344CB8AC3E}">
        <p14:creationId xmlns:p14="http://schemas.microsoft.com/office/powerpoint/2010/main" val="1581661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p:txBody>
          <a:bodyPr/>
          <a:lstStyle/>
          <a:p>
            <a:r>
              <a:rPr lang="es-ES_tradnl" dirty="0"/>
              <a:t>EN ESTA SESIÓN</a:t>
            </a:r>
          </a:p>
        </p:txBody>
      </p:sp>
      <p:sp>
        <p:nvSpPr>
          <p:cNvPr id="4" name="Marcador de texto 3">
            <a:extLst>
              <a:ext uri="{FF2B5EF4-FFF2-40B4-BE49-F238E27FC236}">
                <a16:creationId xmlns:a16="http://schemas.microsoft.com/office/drawing/2014/main" id="{5F750691-DAB0-AA4F-B577-B16F30A46F18}"/>
              </a:ext>
            </a:extLst>
          </p:cNvPr>
          <p:cNvSpPr>
            <a:spLocks noGrp="1"/>
          </p:cNvSpPr>
          <p:nvPr>
            <p:ph type="body" idx="1"/>
          </p:nvPr>
        </p:nvSpPr>
        <p:spPr/>
        <p:txBody>
          <a:bodyPr/>
          <a:lstStyle/>
          <a:p>
            <a:r>
              <a:rPr lang="es-ES_tradnl" dirty="0"/>
              <a:t>CONFIGURACIÓN DEL FORMULARIO.</a:t>
            </a:r>
          </a:p>
          <a:p>
            <a:endParaRPr lang="es-ES_tradnl" dirty="0">
              <a:latin typeface="Calibri" panose="020F0502020204030204" pitchFamily="34" charset="0"/>
              <a:cs typeface="Calibri" panose="020F0502020204030204" pitchFamily="34" charset="0"/>
            </a:endParaRPr>
          </a:p>
          <a:p>
            <a:r>
              <a:rPr lang="es-ES_tradnl" dirty="0"/>
              <a:t>CONTROLES COMPONENTES DE UN FORMULARIO.</a:t>
            </a:r>
          </a:p>
          <a:p>
            <a:endParaRPr lang="es-ES_tradnl" dirty="0">
              <a:latin typeface="Calibri" panose="020F0502020204030204" pitchFamily="34" charset="0"/>
              <a:cs typeface="Calibri" panose="020F0502020204030204" pitchFamily="34" charset="0"/>
            </a:endParaRPr>
          </a:p>
          <a:p>
            <a:r>
              <a:rPr lang="es-ES_tradnl" dirty="0"/>
              <a:t>FORMULARIOS Y BOOTSTRAP.</a:t>
            </a:r>
          </a:p>
          <a:p>
            <a:endParaRPr lang="es-ES_tradnl" dirty="0">
              <a:latin typeface="Calibri" panose="020F0502020204030204" pitchFamily="34" charset="0"/>
              <a:cs typeface="Calibri" panose="020F0502020204030204" pitchFamily="34" charset="0"/>
            </a:endParaRPr>
          </a:p>
          <a:p>
            <a:r>
              <a:rPr lang="es-ES_tradnl" dirty="0"/>
              <a:t>ACTIVIDADES.</a:t>
            </a:r>
            <a:endParaRPr lang="es-ES_tradnl" dirty="0">
              <a:latin typeface="Calibri" panose="020F0502020204030204" pitchFamily="34" charset="0"/>
              <a:cs typeface="Calibri" panose="020F0502020204030204" pitchFamily="34" charset="0"/>
            </a:endParaRPr>
          </a:p>
          <a:p>
            <a:pPr lvl="4"/>
            <a:endParaRPr lang="es-ES_tradnl"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73654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48035E2-9379-2346-A89D-675F58CEB28A}"/>
              </a:ext>
            </a:extLst>
          </p:cNvPr>
          <p:cNvSpPr>
            <a:spLocks noGrp="1"/>
          </p:cNvSpPr>
          <p:nvPr>
            <p:ph type="title"/>
          </p:nvPr>
        </p:nvSpPr>
        <p:spPr/>
        <p:txBody>
          <a:bodyPr/>
          <a:lstStyle/>
          <a:p>
            <a:r>
              <a:rPr lang="es-ES_tradnl" dirty="0"/>
              <a:t>CONFIGURACIÓN DEL FORMULARIO.</a:t>
            </a:r>
          </a:p>
        </p:txBody>
      </p:sp>
    </p:spTree>
    <p:extLst>
      <p:ext uri="{BB962C8B-B14F-4D97-AF65-F5344CB8AC3E}">
        <p14:creationId xmlns:p14="http://schemas.microsoft.com/office/powerpoint/2010/main" val="1679846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5F750691-DAB0-AA4F-B577-B16F30A46F18}"/>
              </a:ext>
            </a:extLst>
          </p:cNvPr>
          <p:cNvSpPr>
            <a:spLocks noGrp="1"/>
          </p:cNvSpPr>
          <p:nvPr>
            <p:ph type="body" idx="1"/>
          </p:nvPr>
        </p:nvSpPr>
        <p:spPr/>
        <p:txBody>
          <a:bodyPr/>
          <a:lstStyle/>
          <a:p>
            <a:r>
              <a:rPr lang="es-ES_tradnl" dirty="0">
                <a:latin typeface="Calibri" panose="020F0502020204030204" pitchFamily="34" charset="0"/>
                <a:cs typeface="Calibri" panose="020F0502020204030204" pitchFamily="34" charset="0"/>
              </a:rPr>
              <a:t>La etiqueta </a:t>
            </a:r>
            <a:r>
              <a:rPr lang="es-ES_tradnl" dirty="0" err="1"/>
              <a:t>form</a:t>
            </a:r>
            <a:r>
              <a:rPr lang="es-ES_tradnl" dirty="0"/>
              <a:t> contiene un conjunto de atributos que nos permiten configurar el formulario.</a:t>
            </a:r>
          </a:p>
          <a:p>
            <a:endParaRPr lang="es-ES_tradnl" dirty="0">
              <a:latin typeface="Calibri" panose="020F0502020204030204" pitchFamily="34" charset="0"/>
              <a:cs typeface="Calibri" panose="020F0502020204030204" pitchFamily="34" charset="0"/>
            </a:endParaRPr>
          </a:p>
          <a:p>
            <a:r>
              <a:rPr lang="es-ES_tradnl" dirty="0"/>
              <a:t>Los atributos más comunes son:</a:t>
            </a:r>
          </a:p>
          <a:p>
            <a:pPr lvl="1"/>
            <a:r>
              <a:rPr lang="es-ES_tradnl" dirty="0" err="1">
                <a:latin typeface="Calibri" panose="020F0502020204030204" pitchFamily="34" charset="0"/>
                <a:cs typeface="Calibri" panose="020F0502020204030204" pitchFamily="34" charset="0"/>
              </a:rPr>
              <a:t>Action</a:t>
            </a:r>
            <a:endParaRPr lang="es-ES_tradnl" dirty="0">
              <a:latin typeface="Calibri" panose="020F0502020204030204" pitchFamily="34" charset="0"/>
              <a:cs typeface="Calibri" panose="020F0502020204030204" pitchFamily="34" charset="0"/>
            </a:endParaRPr>
          </a:p>
          <a:p>
            <a:pPr lvl="1"/>
            <a:r>
              <a:rPr lang="es-ES_tradnl" dirty="0" err="1">
                <a:latin typeface="Calibri" panose="020F0502020204030204" pitchFamily="34" charset="0"/>
                <a:cs typeface="Calibri" panose="020F0502020204030204" pitchFamily="34" charset="0"/>
              </a:rPr>
              <a:t>Enctype</a:t>
            </a:r>
            <a:endParaRPr lang="es-ES_tradnl" dirty="0">
              <a:latin typeface="Calibri" panose="020F0502020204030204" pitchFamily="34" charset="0"/>
              <a:cs typeface="Calibri" panose="020F0502020204030204" pitchFamily="34" charset="0"/>
            </a:endParaRPr>
          </a:p>
          <a:p>
            <a:pPr lvl="1"/>
            <a:r>
              <a:rPr lang="es-ES_tradnl" dirty="0" err="1">
                <a:latin typeface="Calibri" panose="020F0502020204030204" pitchFamily="34" charset="0"/>
                <a:cs typeface="Calibri" panose="020F0502020204030204" pitchFamily="34" charset="0"/>
              </a:rPr>
              <a:t>Method</a:t>
            </a:r>
            <a:endParaRPr lang="es-ES_tradnl" dirty="0">
              <a:latin typeface="Calibri" panose="020F0502020204030204" pitchFamily="34" charset="0"/>
              <a:cs typeface="Calibri" panose="020F0502020204030204" pitchFamily="34" charset="0"/>
            </a:endParaRPr>
          </a:p>
          <a:p>
            <a:pPr lvl="1"/>
            <a:r>
              <a:rPr lang="es-ES_tradnl" dirty="0" err="1">
                <a:latin typeface="Calibri" panose="020F0502020204030204" pitchFamily="34" charset="0"/>
                <a:cs typeface="Calibri" panose="020F0502020204030204" pitchFamily="34" charset="0"/>
              </a:rPr>
              <a:t>Name</a:t>
            </a:r>
            <a:endParaRPr lang="es-ES_tradnl" dirty="0">
              <a:latin typeface="Calibri" panose="020F0502020204030204" pitchFamily="34" charset="0"/>
              <a:cs typeface="Calibri" panose="020F0502020204030204" pitchFamily="34" charset="0"/>
            </a:endParaRPr>
          </a:p>
          <a:p>
            <a:pPr lvl="1"/>
            <a:endParaRPr lang="es-ES_tradnl" dirty="0">
              <a:latin typeface="Calibri" panose="020F0502020204030204" pitchFamily="34" charset="0"/>
              <a:cs typeface="Calibri" panose="020F0502020204030204" pitchFamily="34" charset="0"/>
            </a:endParaRPr>
          </a:p>
          <a:p>
            <a:pPr lvl="4"/>
            <a:endParaRPr lang="es-ES_tradnl" dirty="0">
              <a:latin typeface="Calibri" panose="020F0502020204030204" pitchFamily="34" charset="0"/>
              <a:cs typeface="Calibri" panose="020F0502020204030204" pitchFamily="34" charset="0"/>
            </a:endParaRPr>
          </a:p>
        </p:txBody>
      </p:sp>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p:txBody>
          <a:bodyPr/>
          <a:lstStyle/>
          <a:p>
            <a:r>
              <a:rPr lang="es-ES_tradnl" dirty="0"/>
              <a:t>CONFIGURACIÓN DEL FORMULARIO</a:t>
            </a:r>
          </a:p>
        </p:txBody>
      </p:sp>
      <p:pic>
        <p:nvPicPr>
          <p:cNvPr id="2" name="Imagen 1">
            <a:extLst>
              <a:ext uri="{FF2B5EF4-FFF2-40B4-BE49-F238E27FC236}">
                <a16:creationId xmlns:a16="http://schemas.microsoft.com/office/drawing/2014/main" id="{F80AA8E9-A140-1D4E-B979-9EC9CB9821AA}"/>
              </a:ext>
            </a:extLst>
          </p:cNvPr>
          <p:cNvPicPr>
            <a:picLocks noChangeAspect="1"/>
          </p:cNvPicPr>
          <p:nvPr/>
        </p:nvPicPr>
        <p:blipFill>
          <a:blip r:embed="rId2"/>
          <a:stretch>
            <a:fillRect/>
          </a:stretch>
        </p:blipFill>
        <p:spPr>
          <a:xfrm>
            <a:off x="564776" y="4391172"/>
            <a:ext cx="8014447" cy="1965228"/>
          </a:xfrm>
          <a:prstGeom prst="rect">
            <a:avLst/>
          </a:prstGeom>
        </p:spPr>
      </p:pic>
    </p:spTree>
    <p:extLst>
      <p:ext uri="{BB962C8B-B14F-4D97-AF65-F5344CB8AC3E}">
        <p14:creationId xmlns:p14="http://schemas.microsoft.com/office/powerpoint/2010/main" val="3828127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CF353D74-B151-49F7-8EB7-1F178D449124}"/>
              </a:ext>
            </a:extLst>
          </p:cNvPr>
          <p:cNvSpPr>
            <a:spLocks noGrp="1"/>
          </p:cNvSpPr>
          <p:nvPr>
            <p:ph type="body" idx="1"/>
          </p:nvPr>
        </p:nvSpPr>
        <p:spPr/>
        <p:txBody>
          <a:bodyPr/>
          <a:lstStyle/>
          <a:p>
            <a:r>
              <a:rPr lang="es-ES" dirty="0"/>
              <a:t>El atributo </a:t>
            </a:r>
            <a:r>
              <a:rPr lang="es-ES" dirty="0" err="1"/>
              <a:t>action</a:t>
            </a:r>
            <a:r>
              <a:rPr lang="es-ES" dirty="0"/>
              <a:t> especifica la </a:t>
            </a:r>
            <a:r>
              <a:rPr lang="es-ES" dirty="0" err="1"/>
              <a:t>url</a:t>
            </a:r>
            <a:r>
              <a:rPr lang="es-ES" dirty="0"/>
              <a:t> hacia donde se van a enviar los datos del formulario.</a:t>
            </a:r>
          </a:p>
          <a:p>
            <a:endParaRPr lang="es-ES" dirty="0"/>
          </a:p>
          <a:p>
            <a:r>
              <a:rPr lang="es-ES" dirty="0"/>
              <a:t>Por ejemplo:</a:t>
            </a:r>
          </a:p>
          <a:p>
            <a:endParaRPr lang="es-ES" dirty="0"/>
          </a:p>
          <a:p>
            <a:endParaRPr lang="es-ES" dirty="0"/>
          </a:p>
          <a:p>
            <a:endParaRPr lang="es-ES" dirty="0"/>
          </a:p>
          <a:p>
            <a:endParaRPr lang="es-ES" dirty="0"/>
          </a:p>
          <a:p>
            <a:r>
              <a:rPr lang="es-ES" dirty="0"/>
              <a:t>En este caso los datos serán enviados a la página desarrollada en el lenguaje </a:t>
            </a:r>
            <a:r>
              <a:rPr lang="es-ES" dirty="0" err="1"/>
              <a:t>php</a:t>
            </a:r>
            <a:r>
              <a:rPr lang="es-ES" dirty="0"/>
              <a:t> que estará en el servidor web.</a:t>
            </a:r>
          </a:p>
          <a:p>
            <a:endParaRPr lang="es-ES" dirty="0"/>
          </a:p>
          <a:p>
            <a:endParaRPr lang="es-CL" dirty="0"/>
          </a:p>
        </p:txBody>
      </p:sp>
      <p:sp>
        <p:nvSpPr>
          <p:cNvPr id="3" name="Título 2">
            <a:extLst>
              <a:ext uri="{FF2B5EF4-FFF2-40B4-BE49-F238E27FC236}">
                <a16:creationId xmlns:a16="http://schemas.microsoft.com/office/drawing/2014/main" id="{358F5636-9B54-4EF1-B8B5-CC7D02C6E45E}"/>
              </a:ext>
            </a:extLst>
          </p:cNvPr>
          <p:cNvSpPr>
            <a:spLocks noGrp="1"/>
          </p:cNvSpPr>
          <p:nvPr>
            <p:ph type="title"/>
          </p:nvPr>
        </p:nvSpPr>
        <p:spPr/>
        <p:txBody>
          <a:bodyPr/>
          <a:lstStyle/>
          <a:p>
            <a:r>
              <a:rPr lang="es-ES_tradnl" dirty="0"/>
              <a:t>CONFIGURACIÓN DEL FORMULARIO</a:t>
            </a:r>
            <a:endParaRPr lang="es-CL" dirty="0"/>
          </a:p>
        </p:txBody>
      </p:sp>
      <p:pic>
        <p:nvPicPr>
          <p:cNvPr id="4" name="Imagen 3">
            <a:extLst>
              <a:ext uri="{FF2B5EF4-FFF2-40B4-BE49-F238E27FC236}">
                <a16:creationId xmlns:a16="http://schemas.microsoft.com/office/drawing/2014/main" id="{8DC01815-63EF-4AB3-8AD9-B8FD5712C2A9}"/>
              </a:ext>
            </a:extLst>
          </p:cNvPr>
          <p:cNvPicPr>
            <a:picLocks noChangeAspect="1"/>
          </p:cNvPicPr>
          <p:nvPr/>
        </p:nvPicPr>
        <p:blipFill>
          <a:blip r:embed="rId2"/>
          <a:stretch>
            <a:fillRect/>
          </a:stretch>
        </p:blipFill>
        <p:spPr>
          <a:xfrm>
            <a:off x="2351333" y="3178344"/>
            <a:ext cx="3870937" cy="1224980"/>
          </a:xfrm>
          <a:prstGeom prst="rect">
            <a:avLst/>
          </a:prstGeom>
        </p:spPr>
      </p:pic>
    </p:spTree>
    <p:extLst>
      <p:ext uri="{BB962C8B-B14F-4D97-AF65-F5344CB8AC3E}">
        <p14:creationId xmlns:p14="http://schemas.microsoft.com/office/powerpoint/2010/main" val="1609465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1B42BFD3-708B-4D28-A853-913146AD0E14}"/>
              </a:ext>
            </a:extLst>
          </p:cNvPr>
          <p:cNvSpPr>
            <a:spLocks noGrp="1"/>
          </p:cNvSpPr>
          <p:nvPr>
            <p:ph type="body" idx="1"/>
          </p:nvPr>
        </p:nvSpPr>
        <p:spPr/>
        <p:txBody>
          <a:bodyPr/>
          <a:lstStyle/>
          <a:p>
            <a:r>
              <a:rPr lang="es-ES" dirty="0"/>
              <a:t>El atributo </a:t>
            </a:r>
            <a:r>
              <a:rPr lang="es-ES" dirty="0" err="1"/>
              <a:t>enctype</a:t>
            </a:r>
            <a:r>
              <a:rPr lang="es-ES" dirty="0"/>
              <a:t> permite especificar la codificación de los datos que serán enviados al servidor a través del formulario</a:t>
            </a:r>
          </a:p>
          <a:p>
            <a:endParaRPr lang="es-ES" dirty="0"/>
          </a:p>
          <a:p>
            <a:r>
              <a:rPr lang="es-ES" dirty="0"/>
              <a:t>Los posibles valores son:</a:t>
            </a:r>
          </a:p>
          <a:p>
            <a:pPr lvl="1"/>
            <a:r>
              <a:rPr lang="es-CL" dirty="0" err="1"/>
              <a:t>application</a:t>
            </a:r>
            <a:r>
              <a:rPr lang="es-CL" dirty="0"/>
              <a:t>/x-www-</a:t>
            </a:r>
            <a:r>
              <a:rPr lang="es-CL" dirty="0" err="1"/>
              <a:t>form</a:t>
            </a:r>
            <a:r>
              <a:rPr lang="es-CL" dirty="0"/>
              <a:t>-</a:t>
            </a:r>
            <a:r>
              <a:rPr lang="es-CL" dirty="0" err="1"/>
              <a:t>urlencoded</a:t>
            </a:r>
            <a:r>
              <a:rPr lang="es-CL" dirty="0"/>
              <a:t>. Es el valor por defecto, todos los caracteres se codifican antes de ser enviados. Sólo se puede enviar texto.</a:t>
            </a:r>
          </a:p>
          <a:p>
            <a:pPr lvl="1"/>
            <a:r>
              <a:rPr lang="es-CL" dirty="0" err="1"/>
              <a:t>multipart</a:t>
            </a:r>
            <a:r>
              <a:rPr lang="es-CL" dirty="0"/>
              <a:t>/</a:t>
            </a:r>
            <a:r>
              <a:rPr lang="es-CL" dirty="0" err="1"/>
              <a:t>form</a:t>
            </a:r>
            <a:r>
              <a:rPr lang="es-CL" dirty="0"/>
              <a:t>-data. Los caracteres no se codifican, es obligatorio para enviar archivos hacia el servidor.</a:t>
            </a:r>
          </a:p>
          <a:p>
            <a:pPr lvl="1"/>
            <a:r>
              <a:rPr lang="es-CL" dirty="0" err="1"/>
              <a:t>text</a:t>
            </a:r>
            <a:r>
              <a:rPr lang="es-CL" dirty="0"/>
              <a:t>/</a:t>
            </a:r>
            <a:r>
              <a:rPr lang="es-CL" dirty="0" err="1"/>
              <a:t>plain</a:t>
            </a:r>
            <a:r>
              <a:rPr lang="es-CL" dirty="0"/>
              <a:t>. Ningún carácter se codifica, sólo se puede enviar texto</a:t>
            </a:r>
          </a:p>
        </p:txBody>
      </p:sp>
      <p:sp>
        <p:nvSpPr>
          <p:cNvPr id="3" name="Título 2">
            <a:extLst>
              <a:ext uri="{FF2B5EF4-FFF2-40B4-BE49-F238E27FC236}">
                <a16:creationId xmlns:a16="http://schemas.microsoft.com/office/drawing/2014/main" id="{22F7DA19-566D-4A81-93EB-91B8FFE74EC7}"/>
              </a:ext>
            </a:extLst>
          </p:cNvPr>
          <p:cNvSpPr>
            <a:spLocks noGrp="1"/>
          </p:cNvSpPr>
          <p:nvPr>
            <p:ph type="title"/>
          </p:nvPr>
        </p:nvSpPr>
        <p:spPr/>
        <p:txBody>
          <a:bodyPr/>
          <a:lstStyle/>
          <a:p>
            <a:r>
              <a:rPr lang="es-ES_tradnl" dirty="0"/>
              <a:t>CONFIGURACIÓN DEL FORMULARIO</a:t>
            </a:r>
            <a:endParaRPr lang="es-CL" dirty="0"/>
          </a:p>
        </p:txBody>
      </p:sp>
      <p:pic>
        <p:nvPicPr>
          <p:cNvPr id="4" name="Imagen 3">
            <a:extLst>
              <a:ext uri="{FF2B5EF4-FFF2-40B4-BE49-F238E27FC236}">
                <a16:creationId xmlns:a16="http://schemas.microsoft.com/office/drawing/2014/main" id="{17F4BEE3-C2A7-4DC6-8E19-6DC9247763C6}"/>
              </a:ext>
            </a:extLst>
          </p:cNvPr>
          <p:cNvPicPr>
            <a:picLocks noChangeAspect="1"/>
          </p:cNvPicPr>
          <p:nvPr/>
        </p:nvPicPr>
        <p:blipFill>
          <a:blip r:embed="rId2"/>
          <a:stretch>
            <a:fillRect/>
          </a:stretch>
        </p:blipFill>
        <p:spPr>
          <a:xfrm>
            <a:off x="1036127" y="5315537"/>
            <a:ext cx="7071745" cy="1040863"/>
          </a:xfrm>
          <a:prstGeom prst="rect">
            <a:avLst/>
          </a:prstGeom>
        </p:spPr>
      </p:pic>
    </p:spTree>
    <p:extLst>
      <p:ext uri="{BB962C8B-B14F-4D97-AF65-F5344CB8AC3E}">
        <p14:creationId xmlns:p14="http://schemas.microsoft.com/office/powerpoint/2010/main" val="3537437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9CBA713-033F-4D1F-BCDD-117F63625A57}"/>
              </a:ext>
            </a:extLst>
          </p:cNvPr>
          <p:cNvSpPr>
            <a:spLocks noGrp="1"/>
          </p:cNvSpPr>
          <p:nvPr>
            <p:ph type="body" idx="1"/>
          </p:nvPr>
        </p:nvSpPr>
        <p:spPr/>
        <p:txBody>
          <a:bodyPr/>
          <a:lstStyle/>
          <a:p>
            <a:r>
              <a:rPr lang="es-ES" dirty="0"/>
              <a:t>El atributo </a:t>
            </a:r>
            <a:r>
              <a:rPr lang="es-ES" dirty="0" err="1"/>
              <a:t>method</a:t>
            </a:r>
            <a:r>
              <a:rPr lang="es-ES" dirty="0"/>
              <a:t>, permite definir el método de envío que puede ser POST o GET.</a:t>
            </a:r>
          </a:p>
          <a:p>
            <a:endParaRPr lang="es-CL" dirty="0"/>
          </a:p>
          <a:p>
            <a:r>
              <a:rPr lang="es-CL" dirty="0"/>
              <a:t>El valor GET envía los datos usando la URL del navegador en pares de nombre y valor.</a:t>
            </a:r>
          </a:p>
          <a:p>
            <a:endParaRPr lang="es-CL" dirty="0"/>
          </a:p>
          <a:p>
            <a:r>
              <a:rPr lang="es-CL" dirty="0"/>
              <a:t>POST envía los datos como una transacción y los datos no se ven en la URL.</a:t>
            </a:r>
          </a:p>
        </p:txBody>
      </p:sp>
      <p:sp>
        <p:nvSpPr>
          <p:cNvPr id="3" name="Título 2">
            <a:extLst>
              <a:ext uri="{FF2B5EF4-FFF2-40B4-BE49-F238E27FC236}">
                <a16:creationId xmlns:a16="http://schemas.microsoft.com/office/drawing/2014/main" id="{00D9066D-1162-4924-9DB6-5BE4FF10C45C}"/>
              </a:ext>
            </a:extLst>
          </p:cNvPr>
          <p:cNvSpPr>
            <a:spLocks noGrp="1"/>
          </p:cNvSpPr>
          <p:nvPr>
            <p:ph type="title"/>
          </p:nvPr>
        </p:nvSpPr>
        <p:spPr/>
        <p:txBody>
          <a:bodyPr/>
          <a:lstStyle/>
          <a:p>
            <a:r>
              <a:rPr lang="es-ES_tradnl" dirty="0"/>
              <a:t>CONFIGURACIÓN DEL FORMULARIO</a:t>
            </a:r>
            <a:endParaRPr lang="es-CL" dirty="0"/>
          </a:p>
        </p:txBody>
      </p:sp>
      <p:pic>
        <p:nvPicPr>
          <p:cNvPr id="4" name="Imagen 3">
            <a:extLst>
              <a:ext uri="{FF2B5EF4-FFF2-40B4-BE49-F238E27FC236}">
                <a16:creationId xmlns:a16="http://schemas.microsoft.com/office/drawing/2014/main" id="{580751D5-8DD0-4C4F-987E-1EA64A8C1058}"/>
              </a:ext>
            </a:extLst>
          </p:cNvPr>
          <p:cNvPicPr>
            <a:picLocks noChangeAspect="1"/>
          </p:cNvPicPr>
          <p:nvPr/>
        </p:nvPicPr>
        <p:blipFill>
          <a:blip r:embed="rId2"/>
          <a:stretch>
            <a:fillRect/>
          </a:stretch>
        </p:blipFill>
        <p:spPr>
          <a:xfrm>
            <a:off x="594475" y="4916194"/>
            <a:ext cx="7955049" cy="960823"/>
          </a:xfrm>
          <a:prstGeom prst="rect">
            <a:avLst/>
          </a:prstGeom>
        </p:spPr>
      </p:pic>
    </p:spTree>
    <p:extLst>
      <p:ext uri="{BB962C8B-B14F-4D97-AF65-F5344CB8AC3E}">
        <p14:creationId xmlns:p14="http://schemas.microsoft.com/office/powerpoint/2010/main" val="129199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04C960D3-323C-42AC-96CF-7FE0F504E7B3}"/>
              </a:ext>
            </a:extLst>
          </p:cNvPr>
          <p:cNvSpPr>
            <a:spLocks noGrp="1"/>
          </p:cNvSpPr>
          <p:nvPr>
            <p:ph type="body" idx="1"/>
          </p:nvPr>
        </p:nvSpPr>
        <p:spPr/>
        <p:txBody>
          <a:bodyPr/>
          <a:lstStyle/>
          <a:p>
            <a:r>
              <a:rPr lang="es-ES" dirty="0"/>
              <a:t>El atributo </a:t>
            </a:r>
            <a:r>
              <a:rPr lang="es-ES" dirty="0" err="1"/>
              <a:t>name</a:t>
            </a:r>
            <a:r>
              <a:rPr lang="es-ES" dirty="0"/>
              <a:t>, permite definir un nombre para el formulario.</a:t>
            </a:r>
          </a:p>
          <a:p>
            <a:endParaRPr lang="es-ES" dirty="0"/>
          </a:p>
          <a:p>
            <a:r>
              <a:rPr lang="es-ES" dirty="0"/>
              <a:t>El atributo </a:t>
            </a:r>
            <a:r>
              <a:rPr lang="es-ES" dirty="0" err="1"/>
              <a:t>name</a:t>
            </a:r>
            <a:r>
              <a:rPr lang="es-ES" dirty="0"/>
              <a:t> es usado para referenciar el nombre de un elemento en JavaScript o para referenciar los datos del formulario después de haber sido enviados.</a:t>
            </a:r>
          </a:p>
          <a:p>
            <a:endParaRPr lang="es-CL" dirty="0"/>
          </a:p>
        </p:txBody>
      </p:sp>
      <p:sp>
        <p:nvSpPr>
          <p:cNvPr id="3" name="Título 2">
            <a:extLst>
              <a:ext uri="{FF2B5EF4-FFF2-40B4-BE49-F238E27FC236}">
                <a16:creationId xmlns:a16="http://schemas.microsoft.com/office/drawing/2014/main" id="{291F0C6C-AE63-4ECB-B1BF-147ACD909BA3}"/>
              </a:ext>
            </a:extLst>
          </p:cNvPr>
          <p:cNvSpPr>
            <a:spLocks noGrp="1"/>
          </p:cNvSpPr>
          <p:nvPr>
            <p:ph type="title"/>
          </p:nvPr>
        </p:nvSpPr>
        <p:spPr/>
        <p:txBody>
          <a:bodyPr/>
          <a:lstStyle/>
          <a:p>
            <a:r>
              <a:rPr lang="es-ES_tradnl" dirty="0"/>
              <a:t>CONFIGURACIÓN DEL FORMULARIO</a:t>
            </a:r>
            <a:endParaRPr lang="es-CL" dirty="0"/>
          </a:p>
        </p:txBody>
      </p:sp>
      <p:pic>
        <p:nvPicPr>
          <p:cNvPr id="4" name="Imagen 3">
            <a:extLst>
              <a:ext uri="{FF2B5EF4-FFF2-40B4-BE49-F238E27FC236}">
                <a16:creationId xmlns:a16="http://schemas.microsoft.com/office/drawing/2014/main" id="{93E8B723-4F78-42A7-A757-360ECA43DD86}"/>
              </a:ext>
            </a:extLst>
          </p:cNvPr>
          <p:cNvPicPr>
            <a:picLocks noChangeAspect="1"/>
          </p:cNvPicPr>
          <p:nvPr/>
        </p:nvPicPr>
        <p:blipFill>
          <a:blip r:embed="rId2"/>
          <a:stretch>
            <a:fillRect/>
          </a:stretch>
        </p:blipFill>
        <p:spPr>
          <a:xfrm>
            <a:off x="351560" y="3725356"/>
            <a:ext cx="8440880" cy="877456"/>
          </a:xfrm>
          <a:prstGeom prst="rect">
            <a:avLst/>
          </a:prstGeom>
        </p:spPr>
      </p:pic>
    </p:spTree>
    <p:extLst>
      <p:ext uri="{BB962C8B-B14F-4D97-AF65-F5344CB8AC3E}">
        <p14:creationId xmlns:p14="http://schemas.microsoft.com/office/powerpoint/2010/main" val="4095276136"/>
      </p:ext>
    </p:extLst>
  </p:cSld>
  <p:clrMapOvr>
    <a:masterClrMapping/>
  </p:clrMapOvr>
</p:sld>
</file>

<file path=ppt/theme/theme1.xml><?xml version="1.0" encoding="utf-8"?>
<a:theme xmlns:a="http://schemas.openxmlformats.org/drawingml/2006/main" name="Tema de Office">
  <a:themeElements>
    <a:clrScheme name="DUOC 2">
      <a:dk1>
        <a:srgbClr val="172740"/>
      </a:dk1>
      <a:lt1>
        <a:srgbClr val="FFFFFF"/>
      </a:lt1>
      <a:dk2>
        <a:srgbClr val="81888F"/>
      </a:dk2>
      <a:lt2>
        <a:srgbClr val="FBC842"/>
      </a:lt2>
      <a:accent1>
        <a:srgbClr val="DE3075"/>
      </a:accent1>
      <a:accent2>
        <a:srgbClr val="702785"/>
      </a:accent2>
      <a:accent3>
        <a:srgbClr val="BDD503"/>
      </a:accent3>
      <a:accent4>
        <a:srgbClr val="00A0DE"/>
      </a:accent4>
      <a:accent5>
        <a:srgbClr val="FA742C"/>
      </a:accent5>
      <a:accent6>
        <a:srgbClr val="AE0F0F"/>
      </a:accent6>
      <a:hlink>
        <a:srgbClr val="723714"/>
      </a:hlink>
      <a:folHlink>
        <a:srgbClr val="6B79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spcFirstLastPara="1" wrap="square" lIns="91425" tIns="45700" rIns="91425" bIns="45700" anchor="t" anchorCtr="0">
        <a:noAutofit/>
      </a:bodyPr>
      <a:lstStyle>
        <a:defPPr algn="l">
          <a:defRPr sz="2400" dirty="0"/>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1831</TotalTime>
  <Words>923</Words>
  <Application>Microsoft Macintosh PowerPoint</Application>
  <PresentationFormat>Presentación en pantalla (4:3)</PresentationFormat>
  <Paragraphs>123</Paragraphs>
  <Slides>25</Slides>
  <Notes>2</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25</vt:i4>
      </vt:variant>
    </vt:vector>
  </HeadingPairs>
  <TitlesOfParts>
    <vt:vector size="33" baseType="lpstr">
      <vt:lpstr>Arial</vt:lpstr>
      <vt:lpstr>Franklin Gothic</vt:lpstr>
      <vt:lpstr>Roboto</vt:lpstr>
      <vt:lpstr>Bebas Neue</vt:lpstr>
      <vt:lpstr>Roboto Condensed</vt:lpstr>
      <vt:lpstr>Roboto Mono</vt:lpstr>
      <vt:lpstr>Calibri</vt:lpstr>
      <vt:lpstr>Tema de Office</vt:lpstr>
      <vt:lpstr>DESARROLLO WEB</vt:lpstr>
      <vt:lpstr>OBJETOS HTML PARA LA CREACIÓN DE FORMULARIOS</vt:lpstr>
      <vt:lpstr>EN ESTA SESIÓN</vt:lpstr>
      <vt:lpstr>CONFIGURACIÓN DEL FORMULARIO.</vt:lpstr>
      <vt:lpstr>CONFIGURACIÓN DEL FORMULARIO</vt:lpstr>
      <vt:lpstr>CONFIGURACIÓN DEL FORMULARIO</vt:lpstr>
      <vt:lpstr>CONFIGURACIÓN DEL FORMULARIO</vt:lpstr>
      <vt:lpstr>CONFIGURACIÓN DEL FORMULARIO</vt:lpstr>
      <vt:lpstr>CONFIGURACIÓN DEL FORMULARIO</vt:lpstr>
      <vt:lpstr>CONTROLES COMPONENTES DE UN FORMULARIO</vt:lpstr>
      <vt:lpstr>CONTROLES COMPONENTES</vt:lpstr>
      <vt:lpstr>CONTROLES COMPONENTES</vt:lpstr>
      <vt:lpstr>CONTROLES COMPONENTES</vt:lpstr>
      <vt:lpstr>CONTROLES COMPONENTES</vt:lpstr>
      <vt:lpstr>CONTROLES COMPONENTES</vt:lpstr>
      <vt:lpstr>CONTROLES COMPONENTES</vt:lpstr>
      <vt:lpstr>CONTROLES COMPONENTES</vt:lpstr>
      <vt:lpstr>CONTROLES COMPONENTES</vt:lpstr>
      <vt:lpstr>CONTROLES COMPONENTES</vt:lpstr>
      <vt:lpstr>CONTROLES COMPONENTES</vt:lpstr>
      <vt:lpstr>CONTROLES COMPONENTES</vt:lpstr>
      <vt:lpstr>CONTROLES COMPONENTES</vt:lpstr>
      <vt:lpstr>CONTROLES COMPONENTES</vt:lpstr>
      <vt:lpstr>ACTIVIDADES.</vt:lpstr>
      <vt:lpstr>ACTIVIDADES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Y GESTIÓN DE REQUISITOS</dc:title>
  <cp:lastModifiedBy>Sandra Olea</cp:lastModifiedBy>
  <cp:revision>68</cp:revision>
  <dcterms:modified xsi:type="dcterms:W3CDTF">2020-08-08T03:16:46Z</dcterms:modified>
</cp:coreProperties>
</file>